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6"/>
  </p:notesMasterIdLst>
  <p:handoutMasterIdLst>
    <p:handoutMasterId r:id="rId17"/>
  </p:handoutMasterIdLst>
  <p:sldIdLst>
    <p:sldId id="2147472857" r:id="rId5"/>
    <p:sldId id="260" r:id="rId6"/>
    <p:sldId id="2147472863" r:id="rId7"/>
    <p:sldId id="256" r:id="rId8"/>
    <p:sldId id="2147483637" r:id="rId9"/>
    <p:sldId id="2147483639" r:id="rId10"/>
    <p:sldId id="2147483640" r:id="rId11"/>
    <p:sldId id="2147483642" r:id="rId12"/>
    <p:sldId id="2147472862" r:id="rId13"/>
    <p:sldId id="2147483647" r:id="rId14"/>
    <p:sldId id="214747285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DC2FDE-C71D-9422-1A56-63B0499BE7B4}" name="LeBouef, David" initials="LD" userId="S::david.lebouef@quintiles.com::2263cf62-1491-4aba-8ffd-841d72c8fe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DA291C"/>
    <a:srgbClr val="959CA0"/>
    <a:srgbClr val="FE8A12"/>
    <a:srgbClr val="F4C65A"/>
    <a:srgbClr val="FFE2C4"/>
    <a:srgbClr val="FEC488"/>
    <a:srgbClr val="7FD1EF"/>
    <a:srgbClr val="A1D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2C0B7-1715-436C-9AEE-BE5831BE8937}" v="1" dt="2025-11-10T14:04:15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boj, Sandeep" userId="b1434cc5-997d-4115-b984-843629191137" providerId="ADAL" clId="{F582C0B7-1715-436C-9AEE-BE5831BE8937}"/>
    <pc:docChg chg="addSld delSld modSld">
      <pc:chgData name="Kamboj, Sandeep" userId="b1434cc5-997d-4115-b984-843629191137" providerId="ADAL" clId="{F582C0B7-1715-436C-9AEE-BE5831BE8937}" dt="2025-11-10T14:04:15.013" v="19"/>
      <pc:docMkLst>
        <pc:docMk/>
      </pc:docMkLst>
      <pc:sldChg chg="add">
        <pc:chgData name="Kamboj, Sandeep" userId="b1434cc5-997d-4115-b984-843629191137" providerId="ADAL" clId="{F582C0B7-1715-436C-9AEE-BE5831BE8937}" dt="2025-11-10T14:04:15.013" v="19"/>
        <pc:sldMkLst>
          <pc:docMk/>
          <pc:sldMk cId="1989539382" sldId="256"/>
        </pc:sldMkLst>
      </pc:sldChg>
      <pc:sldChg chg="modSp mod">
        <pc:chgData name="Kamboj, Sandeep" userId="b1434cc5-997d-4115-b984-843629191137" providerId="ADAL" clId="{F582C0B7-1715-436C-9AEE-BE5831BE8937}" dt="2025-11-05T11:29:42.350" v="1" actId="1076"/>
        <pc:sldMkLst>
          <pc:docMk/>
          <pc:sldMk cId="492020610" sldId="261"/>
        </pc:sldMkLst>
        <pc:picChg chg="mod">
          <ac:chgData name="Kamboj, Sandeep" userId="b1434cc5-997d-4115-b984-843629191137" providerId="ADAL" clId="{F582C0B7-1715-436C-9AEE-BE5831BE8937}" dt="2025-11-05T11:29:42.350" v="1" actId="1076"/>
          <ac:picMkLst>
            <pc:docMk/>
            <pc:sldMk cId="492020610" sldId="261"/>
            <ac:picMk id="3" creationId="{71D6EF58-BA7F-C313-D78E-B68C3E036FE7}"/>
          </ac:picMkLst>
        </pc:picChg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2969283807" sldId="267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1581551205" sldId="271"/>
        </pc:sldMkLst>
      </pc:sldChg>
      <pc:sldChg chg="modSp mod">
        <pc:chgData name="Kamboj, Sandeep" userId="b1434cc5-997d-4115-b984-843629191137" providerId="ADAL" clId="{F582C0B7-1715-436C-9AEE-BE5831BE8937}" dt="2025-11-05T11:29:58.264" v="9" actId="20577"/>
        <pc:sldMkLst>
          <pc:docMk/>
          <pc:sldMk cId="1126076712" sldId="2147472857"/>
        </pc:sldMkLst>
        <pc:spChg chg="mod">
          <ac:chgData name="Kamboj, Sandeep" userId="b1434cc5-997d-4115-b984-843629191137" providerId="ADAL" clId="{F582C0B7-1715-436C-9AEE-BE5831BE8937}" dt="2025-11-05T11:29:58.264" v="9" actId="20577"/>
          <ac:spMkLst>
            <pc:docMk/>
            <pc:sldMk cId="1126076712" sldId="2147472857"/>
            <ac:spMk id="5" creationId="{9014ADC4-BD15-2F2B-741A-EDFCCB5EC00A}"/>
          </ac:spMkLst>
        </pc:spChg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2506466334" sldId="2147483637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2426759379" sldId="2147483639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3770224913" sldId="2147483640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3008949801" sldId="2147483641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2479649701" sldId="2147483642"/>
        </pc:sldMkLst>
      </pc:sldChg>
      <pc:sldChg chg="add del">
        <pc:chgData name="Kamboj, Sandeep" userId="b1434cc5-997d-4115-b984-843629191137" providerId="ADAL" clId="{F582C0B7-1715-436C-9AEE-BE5831BE8937}" dt="2025-11-10T14:04:15.013" v="19"/>
        <pc:sldMkLst>
          <pc:docMk/>
          <pc:sldMk cId="3729392778" sldId="2147483644"/>
        </pc:sldMkLst>
      </pc:sldChg>
      <pc:sldChg chg="add">
        <pc:chgData name="Kamboj, Sandeep" userId="b1434cc5-997d-4115-b984-843629191137" providerId="ADAL" clId="{F582C0B7-1715-436C-9AEE-BE5831BE8937}" dt="2025-11-10T14:04:15.013" v="19"/>
        <pc:sldMkLst>
          <pc:docMk/>
          <pc:sldMk cId="711377347" sldId="2147483645"/>
        </pc:sldMkLst>
      </pc:sldChg>
      <pc:sldChg chg="del">
        <pc:chgData name="Kamboj, Sandeep" userId="b1434cc5-997d-4115-b984-843629191137" providerId="ADAL" clId="{F582C0B7-1715-436C-9AEE-BE5831BE8937}" dt="2025-11-10T14:04:02.831" v="10" actId="47"/>
        <pc:sldMkLst>
          <pc:docMk/>
          <pc:sldMk cId="468319835" sldId="2147483646"/>
        </pc:sldMkLst>
      </pc:sldChg>
    </pc:docChg>
  </pc:docChgLst>
  <pc:docChgLst>
    <pc:chgData name="N, Sathya" userId="S::sathya.n@in.imshealth.com::2497b27d-2624-42ce-96ac-79e298a7e50a" providerId="AD" clId="Web-{EA6211D0-3728-4D4A-8CAA-8F0DC08DC125}"/>
    <pc:docChg chg="modSld">
      <pc:chgData name="N, Sathya" userId="S::sathya.n@in.imshealth.com::2497b27d-2624-42ce-96ac-79e298a7e50a" providerId="AD" clId="Web-{EA6211D0-3728-4D4A-8CAA-8F0DC08DC125}" dt="2025-11-04T19:31:38.358" v="3" actId="20577"/>
      <pc:docMkLst>
        <pc:docMk/>
      </pc:docMkLst>
      <pc:sldChg chg="modSp">
        <pc:chgData name="N, Sathya" userId="S::sathya.n@in.imshealth.com::2497b27d-2624-42ce-96ac-79e298a7e50a" providerId="AD" clId="Web-{EA6211D0-3728-4D4A-8CAA-8F0DC08DC125}" dt="2025-11-04T19:31:38.358" v="3" actId="20577"/>
        <pc:sldMkLst>
          <pc:docMk/>
          <pc:sldMk cId="2530699808" sldId="2147483647"/>
        </pc:sldMkLst>
        <pc:spChg chg="mod">
          <ac:chgData name="N, Sathya" userId="S::sathya.n@in.imshealth.com::2497b27d-2624-42ce-96ac-79e298a7e50a" providerId="AD" clId="Web-{EA6211D0-3728-4D4A-8CAA-8F0DC08DC125}" dt="2025-11-04T19:31:38.358" v="3" actId="20577"/>
          <ac:spMkLst>
            <pc:docMk/>
            <pc:sldMk cId="2530699808" sldId="2147483647"/>
            <ac:spMk id="5" creationId="{9023E603-E0BE-059C-2F4B-5B9A8B80EBCB}"/>
          </ac:spMkLst>
        </pc:spChg>
      </pc:sldChg>
    </pc:docChg>
  </pc:docChgLst>
  <pc:docChgLst>
    <pc:chgData name="Kamboj, Sandeep" userId="b1434cc5-997d-4115-b984-843629191137" providerId="ADAL" clId="{4EDF17E4-0730-4FF5-A90D-3FE4224C9C3C}"/>
    <pc:docChg chg="undo custSel addSld delSld modSld">
      <pc:chgData name="Kamboj, Sandeep" userId="b1434cc5-997d-4115-b984-843629191137" providerId="ADAL" clId="{4EDF17E4-0730-4FF5-A90D-3FE4224C9C3C}" dt="2025-10-06T14:53:57.078" v="596" actId="47"/>
      <pc:docMkLst>
        <pc:docMk/>
      </pc:docMkLst>
      <pc:sldChg chg="modSp add del mod">
        <pc:chgData name="Kamboj, Sandeep" userId="b1434cc5-997d-4115-b984-843629191137" providerId="ADAL" clId="{4EDF17E4-0730-4FF5-A90D-3FE4224C9C3C}" dt="2025-10-06T14:53:57.078" v="596" actId="47"/>
        <pc:sldMkLst>
          <pc:docMk/>
          <pc:sldMk cId="2313352098" sldId="260"/>
        </pc:sldMkLst>
        <pc:spChg chg="mod">
          <ac:chgData name="Kamboj, Sandeep" userId="b1434cc5-997d-4115-b984-843629191137" providerId="ADAL" clId="{4EDF17E4-0730-4FF5-A90D-3FE4224C9C3C}" dt="2025-10-06T05:09:48.303" v="25"/>
          <ac:spMkLst>
            <pc:docMk/>
            <pc:sldMk cId="2313352098" sldId="260"/>
            <ac:spMk id="8" creationId="{E18C02D5-B939-BFF8-7657-D0B3D73FC719}"/>
          </ac:spMkLst>
        </pc:spChg>
      </pc:sldChg>
      <pc:sldChg chg="modSp mod">
        <pc:chgData name="Kamboj, Sandeep" userId="b1434cc5-997d-4115-b984-843629191137" providerId="ADAL" clId="{4EDF17E4-0730-4FF5-A90D-3FE4224C9C3C}" dt="2025-10-06T05:08:24.880" v="15" actId="20577"/>
        <pc:sldMkLst>
          <pc:docMk/>
          <pc:sldMk cId="1126076712" sldId="2147472857"/>
        </pc:sldMkLst>
        <pc:spChg chg="mod">
          <ac:chgData name="Kamboj, Sandeep" userId="b1434cc5-997d-4115-b984-843629191137" providerId="ADAL" clId="{4EDF17E4-0730-4FF5-A90D-3FE4224C9C3C}" dt="2025-10-06T05:08:24.880" v="15" actId="20577"/>
          <ac:spMkLst>
            <pc:docMk/>
            <pc:sldMk cId="1126076712" sldId="2147472857"/>
            <ac:spMk id="5" creationId="{9014ADC4-BD15-2F2B-741A-EDFCCB5EC00A}"/>
          </ac:spMkLst>
        </pc:spChg>
      </pc:sldChg>
      <pc:sldChg chg="modSp mod">
        <pc:chgData name="Kamboj, Sandeep" userId="b1434cc5-997d-4115-b984-843629191137" providerId="ADAL" clId="{4EDF17E4-0730-4FF5-A90D-3FE4224C9C3C}" dt="2025-10-06T05:10:20.305" v="59" actId="6549"/>
        <pc:sldMkLst>
          <pc:docMk/>
          <pc:sldMk cId="3907401283" sldId="2147472862"/>
        </pc:sldMkLst>
        <pc:spChg chg="mod">
          <ac:chgData name="Kamboj, Sandeep" userId="b1434cc5-997d-4115-b984-843629191137" providerId="ADAL" clId="{4EDF17E4-0730-4FF5-A90D-3FE4224C9C3C}" dt="2025-10-06T05:10:01.340" v="26"/>
          <ac:spMkLst>
            <pc:docMk/>
            <pc:sldMk cId="3907401283" sldId="2147472862"/>
            <ac:spMk id="2" creationId="{7F6C5644-711A-25EC-9948-82810157AC73}"/>
          </ac:spMkLst>
        </pc:spChg>
        <pc:spChg chg="mod">
          <ac:chgData name="Kamboj, Sandeep" userId="b1434cc5-997d-4115-b984-843629191137" providerId="ADAL" clId="{4EDF17E4-0730-4FF5-A90D-3FE4224C9C3C}" dt="2025-10-06T05:10:09.115" v="46" actId="20577"/>
          <ac:spMkLst>
            <pc:docMk/>
            <pc:sldMk cId="3907401283" sldId="2147472862"/>
            <ac:spMk id="4" creationId="{113FFB10-878E-0CD7-8E95-6DD7C8C36966}"/>
          </ac:spMkLst>
        </pc:spChg>
        <pc:spChg chg="mod">
          <ac:chgData name="Kamboj, Sandeep" userId="b1434cc5-997d-4115-b984-843629191137" providerId="ADAL" clId="{4EDF17E4-0730-4FF5-A90D-3FE4224C9C3C}" dt="2025-10-06T05:10:20.305" v="59" actId="6549"/>
          <ac:spMkLst>
            <pc:docMk/>
            <pc:sldMk cId="3907401283" sldId="2147472862"/>
            <ac:spMk id="6" creationId="{A6FA3F35-2A98-A6F5-EC87-BFD79E96D5CD}"/>
          </ac:spMkLst>
        </pc:spChg>
      </pc:sldChg>
      <pc:sldChg chg="modSp add mod">
        <pc:chgData name="Kamboj, Sandeep" userId="b1434cc5-997d-4115-b984-843629191137" providerId="ADAL" clId="{4EDF17E4-0730-4FF5-A90D-3FE4224C9C3C}" dt="2025-10-06T05:10:53.010" v="79" actId="20577"/>
        <pc:sldMkLst>
          <pc:docMk/>
          <pc:sldMk cId="3756554927" sldId="2147472863"/>
        </pc:sldMkLst>
        <pc:spChg chg="mod">
          <ac:chgData name="Kamboj, Sandeep" userId="b1434cc5-997d-4115-b984-843629191137" providerId="ADAL" clId="{4EDF17E4-0730-4FF5-A90D-3FE4224C9C3C}" dt="2025-10-06T05:10:45.744" v="63"/>
          <ac:spMkLst>
            <pc:docMk/>
            <pc:sldMk cId="3756554927" sldId="2147472863"/>
            <ac:spMk id="2" creationId="{DBE3ED8B-525E-677A-3E1C-EDDAB2741057}"/>
          </ac:spMkLst>
        </pc:spChg>
        <pc:spChg chg="mod">
          <ac:chgData name="Kamboj, Sandeep" userId="b1434cc5-997d-4115-b984-843629191137" providerId="ADAL" clId="{4EDF17E4-0730-4FF5-A90D-3FE4224C9C3C}" dt="2025-10-06T05:10:53.010" v="79" actId="20577"/>
          <ac:spMkLst>
            <pc:docMk/>
            <pc:sldMk cId="3756554927" sldId="2147472863"/>
            <ac:spMk id="4" creationId="{563CCE48-BCF7-0195-2B93-56DFE67CC5B3}"/>
          </ac:spMkLst>
        </pc:spChg>
      </pc:sldChg>
    </pc:docChg>
  </pc:docChgLst>
  <pc:docChgLst>
    <pc:chgData name="Galagali, Hemant" userId="S::hgalagali@in.imshealth.com::914704c7-058c-496d-b92f-5bebec08b7e2" providerId="AD" clId="Web-{B8C4DADE-68C6-4236-AA96-7424CDA150AC}"/>
    <pc:docChg chg="modSld">
      <pc:chgData name="Galagali, Hemant" userId="S::hgalagali@in.imshealth.com::914704c7-058c-496d-b92f-5bebec08b7e2" providerId="AD" clId="Web-{B8C4DADE-68C6-4236-AA96-7424CDA150AC}" dt="2025-10-06T11:22:56.727" v="33" actId="20577"/>
      <pc:docMkLst>
        <pc:docMk/>
      </pc:docMkLst>
    </pc:docChg>
  </pc:docChgLst>
  <pc:docChgLst>
    <pc:chgData name="Biradar, Shivasagar" userId="4b865266-c56a-491e-9f88-d9f07bb8d3d0" providerId="ADAL" clId="{673D5E9D-CF35-5C29-80CF-9FA08BCEACBE}"/>
    <pc:docChg chg="undo custSel addSld delSld modSld sldOrd modMainMaster">
      <pc:chgData name="Biradar, Shivasagar" userId="4b865266-c56a-491e-9f88-d9f07bb8d3d0" providerId="ADAL" clId="{673D5E9D-CF35-5C29-80CF-9FA08BCEACBE}" dt="2025-10-06T12:31:23.622" v="1358" actId="14100"/>
      <pc:docMkLst>
        <pc:docMk/>
      </pc:docMkLst>
      <pc:sldMasterChg chg="setBg modSldLayout">
        <pc:chgData name="Biradar, Shivasagar" userId="4b865266-c56a-491e-9f88-d9f07bb8d3d0" providerId="ADAL" clId="{673D5E9D-CF35-5C29-80CF-9FA08BCEACBE}" dt="2025-10-06T06:18:05.522" v="776"/>
        <pc:sldMasterMkLst>
          <pc:docMk/>
          <pc:sldMasterMk cId="1987436075" sldId="2147484233"/>
        </pc:sldMasterMkLst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954096505" sldId="2147484240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398012524" sldId="2147484241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91451306" sldId="2147484242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498178777" sldId="2147484243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538521998" sldId="2147484244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947928322" sldId="2147484245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790624679" sldId="2147484246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778182108" sldId="2147484247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199369321" sldId="2147484248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256368520" sldId="2147484249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023169108" sldId="2147484250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668684459" sldId="2147484251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227332030" sldId="2147484252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917386239" sldId="2147484253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196808060" sldId="2147484254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648039605" sldId="2147484255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088556184" sldId="2147484256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4045338534" sldId="2147484273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244019483" sldId="2147484274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003711155" sldId="2147484275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837025878" sldId="2147484276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036108618" sldId="2147484279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4194584050" sldId="2147484280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878454205" sldId="2147484281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44165991" sldId="2147484282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871094950" sldId="2147484283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742791190" sldId="2147484284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4289832217" sldId="2147484285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857318248" sldId="2147484286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747279144" sldId="2147484287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1572061293" sldId="2147484288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326933624" sldId="2147484289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3695752789" sldId="2147484290"/>
          </pc:sldLayoutMkLst>
        </pc:sldLayoutChg>
        <pc:sldLayoutChg chg="setBg">
          <pc:chgData name="Biradar, Shivasagar" userId="4b865266-c56a-491e-9f88-d9f07bb8d3d0" providerId="ADAL" clId="{673D5E9D-CF35-5C29-80CF-9FA08BCEACBE}" dt="2025-10-06T06:18:05.522" v="776"/>
          <pc:sldLayoutMkLst>
            <pc:docMk/>
            <pc:sldMasterMk cId="1987436075" sldId="2147484233"/>
            <pc:sldLayoutMk cId="258256572" sldId="2147484291"/>
          </pc:sldLayoutMkLst>
        </pc:sldLayoutChg>
      </pc:sldMasterChg>
    </pc:docChg>
  </pc:docChgLst>
  <pc:docChgLst>
    <pc:chgData name="N, Sathya" userId="S::sathya.n@in.imshealth.com::2497b27d-2624-42ce-96ac-79e298a7e50a" providerId="AD" clId="Web-{02555A08-F1B2-46C9-B18F-E740A872B8A5}"/>
    <pc:docChg chg="delSld">
      <pc:chgData name="N, Sathya" userId="S::sathya.n@in.imshealth.com::2497b27d-2624-42ce-96ac-79e298a7e50a" providerId="AD" clId="Web-{02555A08-F1B2-46C9-B18F-E740A872B8A5}" dt="2025-11-05T06:07:56.247" v="0"/>
      <pc:docMkLst>
        <pc:docMk/>
      </pc:docMkLst>
      <pc:sldChg chg="del">
        <pc:chgData name="N, Sathya" userId="S::sathya.n@in.imshealth.com::2497b27d-2624-42ce-96ac-79e298a7e50a" providerId="AD" clId="Web-{02555A08-F1B2-46C9-B18F-E740A872B8A5}" dt="2025-11-05T06:07:56.247" v="0"/>
        <pc:sldMkLst>
          <pc:docMk/>
          <pc:sldMk cId="3047780998" sldId="5461"/>
        </pc:sldMkLst>
      </pc:sldChg>
    </pc:docChg>
  </pc:docChgLst>
  <pc:docChgLst>
    <pc:chgData name="N, Sathya" userId="S::sathya.n@in.imshealth.com::2497b27d-2624-42ce-96ac-79e298a7e50a" providerId="AD" clId="Web-{4791FBBD-7C1F-48D5-A1AC-65E1B5001405}"/>
    <pc:docChg chg="addSld">
      <pc:chgData name="N, Sathya" userId="S::sathya.n@in.imshealth.com::2497b27d-2624-42ce-96ac-79e298a7e50a" providerId="AD" clId="Web-{4791FBBD-7C1F-48D5-A1AC-65E1B5001405}" dt="2025-11-04T19:28:54.145" v="0"/>
      <pc:docMkLst>
        <pc:docMk/>
      </pc:docMkLst>
      <pc:sldChg chg="add">
        <pc:chgData name="N, Sathya" userId="S::sathya.n@in.imshealth.com::2497b27d-2624-42ce-96ac-79e298a7e50a" providerId="AD" clId="Web-{4791FBBD-7C1F-48D5-A1AC-65E1B5001405}" dt="2025-11-04T19:28:54.145" v="0"/>
        <pc:sldMkLst>
          <pc:docMk/>
          <pc:sldMk cId="2530699808" sldId="2147483647"/>
        </pc:sldMkLst>
      </pc:sldChg>
    </pc:docChg>
  </pc:docChgLst>
  <pc:docChgLst>
    <pc:chgData name="Kamboj, Sandeep" userId="b1434cc5-997d-4115-b984-843629191137" providerId="ADAL" clId="{79378FFD-8E22-4EBE-B4E1-7A3CE28DFBF0}"/>
    <pc:docChg chg="custSel addSld delSld modSld sldOrd">
      <pc:chgData name="Kamboj, Sandeep" userId="b1434cc5-997d-4115-b984-843629191137" providerId="ADAL" clId="{79378FFD-8E22-4EBE-B4E1-7A3CE28DFBF0}" dt="2025-11-04T13:40:32.824" v="85" actId="47"/>
      <pc:docMkLst>
        <pc:docMk/>
      </pc:docMkLst>
      <pc:sldChg chg="modSp mod">
        <pc:chgData name="Kamboj, Sandeep" userId="b1434cc5-997d-4115-b984-843629191137" providerId="ADAL" clId="{79378FFD-8E22-4EBE-B4E1-7A3CE28DFBF0}" dt="2025-11-04T11:20:22.916" v="79" actId="20577"/>
        <pc:sldMkLst>
          <pc:docMk/>
          <pc:sldMk cId="2313352098" sldId="260"/>
        </pc:sldMkLst>
        <pc:spChg chg="mod">
          <ac:chgData name="Kamboj, Sandeep" userId="b1434cc5-997d-4115-b984-843629191137" providerId="ADAL" clId="{79378FFD-8E22-4EBE-B4E1-7A3CE28DFBF0}" dt="2025-11-04T11:20:22.916" v="79" actId="20577"/>
          <ac:spMkLst>
            <pc:docMk/>
            <pc:sldMk cId="2313352098" sldId="260"/>
            <ac:spMk id="8" creationId="{E18C02D5-B939-BFF8-7657-D0B3D73FC719}"/>
          </ac:spMkLst>
        </pc:spChg>
      </pc:sldChg>
      <pc:sldChg chg="addSp delSp modSp mod">
        <pc:chgData name="Kamboj, Sandeep" userId="b1434cc5-997d-4115-b984-843629191137" providerId="ADAL" clId="{79378FFD-8E22-4EBE-B4E1-7A3CE28DFBF0}" dt="2025-11-04T04:50:23.579" v="71" actId="1076"/>
        <pc:sldMkLst>
          <pc:docMk/>
          <pc:sldMk cId="492020610" sldId="261"/>
        </pc:sldMkLst>
        <pc:picChg chg="add mod">
          <ac:chgData name="Kamboj, Sandeep" userId="b1434cc5-997d-4115-b984-843629191137" providerId="ADAL" clId="{79378FFD-8E22-4EBE-B4E1-7A3CE28DFBF0}" dt="2025-11-04T04:50:23.579" v="71" actId="1076"/>
          <ac:picMkLst>
            <pc:docMk/>
            <pc:sldMk cId="492020610" sldId="261"/>
            <ac:picMk id="3" creationId="{71D6EF58-BA7F-C313-D78E-B68C3E036FE7}"/>
          </ac:picMkLst>
        </pc:picChg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2969283807" sldId="267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1581551205" sldId="271"/>
        </pc:sldMkLst>
      </pc:sldChg>
      <pc:sldChg chg="add">
        <pc:chgData name="Kamboj, Sandeep" userId="b1434cc5-997d-4115-b984-843629191137" providerId="ADAL" clId="{79378FFD-8E22-4EBE-B4E1-7A3CE28DFBF0}" dt="2025-11-04T13:40:29.670" v="84"/>
        <pc:sldMkLst>
          <pc:docMk/>
          <pc:sldMk cId="3047780998" sldId="5461"/>
        </pc:sldMkLst>
      </pc:sldChg>
      <pc:sldChg chg="del">
        <pc:chgData name="Kamboj, Sandeep" userId="b1434cc5-997d-4115-b984-843629191137" providerId="ADAL" clId="{79378FFD-8E22-4EBE-B4E1-7A3CE28DFBF0}" dt="2025-11-04T04:31:56.620" v="2" actId="47"/>
        <pc:sldMkLst>
          <pc:docMk/>
          <pc:sldMk cId="1263283585" sldId="5530"/>
        </pc:sldMkLst>
      </pc:sldChg>
      <pc:sldChg chg="modSp mod ord">
        <pc:chgData name="Kamboj, Sandeep" userId="b1434cc5-997d-4115-b984-843629191137" providerId="ADAL" clId="{79378FFD-8E22-4EBE-B4E1-7A3CE28DFBF0}" dt="2025-11-04T11:20:32.930" v="83"/>
        <pc:sldMkLst>
          <pc:docMk/>
          <pc:sldMk cId="3907401283" sldId="2147472862"/>
        </pc:sldMkLst>
        <pc:spChg chg="mod">
          <ac:chgData name="Kamboj, Sandeep" userId="b1434cc5-997d-4115-b984-843629191137" providerId="ADAL" clId="{79378FFD-8E22-4EBE-B4E1-7A3CE28DFBF0}" dt="2025-11-04T04:33:38.762" v="58"/>
          <ac:spMkLst>
            <pc:docMk/>
            <pc:sldMk cId="3907401283" sldId="2147472862"/>
            <ac:spMk id="2" creationId="{7F6C5644-711A-25EC-9948-82810157AC73}"/>
          </ac:spMkLst>
        </pc:spChg>
        <pc:spChg chg="mod">
          <ac:chgData name="Kamboj, Sandeep" userId="b1434cc5-997d-4115-b984-843629191137" providerId="ADAL" clId="{79378FFD-8E22-4EBE-B4E1-7A3CE28DFBF0}" dt="2025-11-04T04:32:25.891" v="39" actId="20577"/>
          <ac:spMkLst>
            <pc:docMk/>
            <pc:sldMk cId="3907401283" sldId="2147472862"/>
            <ac:spMk id="4" creationId="{113FFB10-878E-0CD7-8E95-6DD7C8C36966}"/>
          </ac:spMkLst>
        </pc:spChg>
        <pc:spChg chg="mod">
          <ac:chgData name="Kamboj, Sandeep" userId="b1434cc5-997d-4115-b984-843629191137" providerId="ADAL" clId="{79378FFD-8E22-4EBE-B4E1-7A3CE28DFBF0}" dt="2025-11-04T04:32:34.674" v="51" actId="20577"/>
          <ac:spMkLst>
            <pc:docMk/>
            <pc:sldMk cId="3907401283" sldId="2147472862"/>
            <ac:spMk id="6" creationId="{A6FA3F35-2A98-A6F5-EC87-BFD79E96D5CD}"/>
          </ac:spMkLst>
        </pc:spChg>
      </pc:sldChg>
      <pc:sldChg chg="modSp mod">
        <pc:chgData name="Kamboj, Sandeep" userId="b1434cc5-997d-4115-b984-843629191137" providerId="ADAL" clId="{79378FFD-8E22-4EBE-B4E1-7A3CE28DFBF0}" dt="2025-11-04T04:33:49.974" v="59"/>
        <pc:sldMkLst>
          <pc:docMk/>
          <pc:sldMk cId="3756554927" sldId="2147472863"/>
        </pc:sldMkLst>
        <pc:spChg chg="mod">
          <ac:chgData name="Kamboj, Sandeep" userId="b1434cc5-997d-4115-b984-843629191137" providerId="ADAL" clId="{79378FFD-8E22-4EBE-B4E1-7A3CE28DFBF0}" dt="2025-11-04T04:33:49.974" v="59"/>
          <ac:spMkLst>
            <pc:docMk/>
            <pc:sldMk cId="3756554927" sldId="2147472863"/>
            <ac:spMk id="2" creationId="{DBE3ED8B-525E-677A-3E1C-EDDAB2741057}"/>
          </ac:spMkLst>
        </pc:spChg>
        <pc:spChg chg="mod">
          <ac:chgData name="Kamboj, Sandeep" userId="b1434cc5-997d-4115-b984-843629191137" providerId="ADAL" clId="{79378FFD-8E22-4EBE-B4E1-7A3CE28DFBF0}" dt="2025-11-04T04:32:08.878" v="21" actId="20577"/>
          <ac:spMkLst>
            <pc:docMk/>
            <pc:sldMk cId="3756554927" sldId="2147472863"/>
            <ac:spMk id="4" creationId="{563CCE48-BCF7-0195-2B93-56DFE67CC5B3}"/>
          </ac:spMkLst>
        </pc:spChg>
        <pc:spChg chg="mod">
          <ac:chgData name="Kamboj, Sandeep" userId="b1434cc5-997d-4115-b984-843629191137" providerId="ADAL" clId="{79378FFD-8E22-4EBE-B4E1-7A3CE28DFBF0}" dt="2025-11-04T04:32:16.920" v="31" actId="20577"/>
          <ac:spMkLst>
            <pc:docMk/>
            <pc:sldMk cId="3756554927" sldId="2147472863"/>
            <ac:spMk id="6" creationId="{41BEB749-9922-2BCE-5796-A28418B9CF10}"/>
          </ac:spMkLst>
        </pc:spChg>
      </pc:sldChg>
      <pc:sldChg chg="del">
        <pc:chgData name="Kamboj, Sandeep" userId="b1434cc5-997d-4115-b984-843629191137" providerId="ADAL" clId="{79378FFD-8E22-4EBE-B4E1-7A3CE28DFBF0}" dt="2025-11-04T04:32:01.254" v="8" actId="47"/>
        <pc:sldMkLst>
          <pc:docMk/>
          <pc:sldMk cId="2016927433" sldId="2147472864"/>
        </pc:sldMkLst>
      </pc:sldChg>
      <pc:sldChg chg="del">
        <pc:chgData name="Kamboj, Sandeep" userId="b1434cc5-997d-4115-b984-843629191137" providerId="ADAL" clId="{79378FFD-8E22-4EBE-B4E1-7A3CE28DFBF0}" dt="2025-11-04T04:31:56.152" v="1" actId="47"/>
        <pc:sldMkLst>
          <pc:docMk/>
          <pc:sldMk cId="2165505082" sldId="2147472866"/>
        </pc:sldMkLst>
      </pc:sldChg>
      <pc:sldChg chg="del">
        <pc:chgData name="Kamboj, Sandeep" userId="b1434cc5-997d-4115-b984-843629191137" providerId="ADAL" clId="{79378FFD-8E22-4EBE-B4E1-7A3CE28DFBF0}" dt="2025-11-04T04:31:55.391" v="0" actId="47"/>
        <pc:sldMkLst>
          <pc:docMk/>
          <pc:sldMk cId="2677225698" sldId="2147472867"/>
        </pc:sldMkLst>
      </pc:sldChg>
      <pc:sldChg chg="del">
        <pc:chgData name="Kamboj, Sandeep" userId="b1434cc5-997d-4115-b984-843629191137" providerId="ADAL" clId="{79378FFD-8E22-4EBE-B4E1-7A3CE28DFBF0}" dt="2025-11-04T04:31:58.162" v="5" actId="47"/>
        <pc:sldMkLst>
          <pc:docMk/>
          <pc:sldMk cId="4177655833" sldId="2147472868"/>
        </pc:sldMkLst>
      </pc:sldChg>
      <pc:sldChg chg="del">
        <pc:chgData name="Kamboj, Sandeep" userId="b1434cc5-997d-4115-b984-843629191137" providerId="ADAL" clId="{79378FFD-8E22-4EBE-B4E1-7A3CE28DFBF0}" dt="2025-11-04T04:31:57.110" v="3" actId="47"/>
        <pc:sldMkLst>
          <pc:docMk/>
          <pc:sldMk cId="1456171144" sldId="2147472869"/>
        </pc:sldMkLst>
      </pc:sldChg>
      <pc:sldChg chg="del">
        <pc:chgData name="Kamboj, Sandeep" userId="b1434cc5-997d-4115-b984-843629191137" providerId="ADAL" clId="{79378FFD-8E22-4EBE-B4E1-7A3CE28DFBF0}" dt="2025-11-04T04:31:57.599" v="4" actId="47"/>
        <pc:sldMkLst>
          <pc:docMk/>
          <pc:sldMk cId="101078090" sldId="2147472870"/>
        </pc:sldMkLst>
      </pc:sldChg>
      <pc:sldChg chg="del">
        <pc:chgData name="Kamboj, Sandeep" userId="b1434cc5-997d-4115-b984-843629191137" providerId="ADAL" clId="{79378FFD-8E22-4EBE-B4E1-7A3CE28DFBF0}" dt="2025-11-04T04:31:58.832" v="6" actId="47"/>
        <pc:sldMkLst>
          <pc:docMk/>
          <pc:sldMk cId="4059783686" sldId="2147472871"/>
        </pc:sldMkLst>
      </pc:sldChg>
      <pc:sldChg chg="del">
        <pc:chgData name="Kamboj, Sandeep" userId="b1434cc5-997d-4115-b984-843629191137" providerId="ADAL" clId="{79378FFD-8E22-4EBE-B4E1-7A3CE28DFBF0}" dt="2025-11-04T04:31:59.185" v="7" actId="47"/>
        <pc:sldMkLst>
          <pc:docMk/>
          <pc:sldMk cId="3298298118" sldId="2147472872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2506466334" sldId="2147483637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2426759379" sldId="2147483639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3770224913" sldId="2147483640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3008949801" sldId="2147483641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2479649701" sldId="2147483642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3729392778" sldId="2147483644"/>
        </pc:sldMkLst>
      </pc:sldChg>
      <pc:sldChg chg="add del">
        <pc:chgData name="Kamboj, Sandeep" userId="b1434cc5-997d-4115-b984-843629191137" providerId="ADAL" clId="{79378FFD-8E22-4EBE-B4E1-7A3CE28DFBF0}" dt="2025-11-04T13:40:32.824" v="85" actId="47"/>
        <pc:sldMkLst>
          <pc:docMk/>
          <pc:sldMk cId="711377347" sldId="2147483645"/>
        </pc:sldMkLst>
      </pc:sldChg>
      <pc:sldChg chg="add del">
        <pc:chgData name="Kamboj, Sandeep" userId="b1434cc5-997d-4115-b984-843629191137" providerId="ADAL" clId="{79378FFD-8E22-4EBE-B4E1-7A3CE28DFBF0}" dt="2025-11-04T04:47:33.215" v="62"/>
        <pc:sldMkLst>
          <pc:docMk/>
          <pc:sldMk cId="468319835" sldId="214748364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noProof="0" dirty="0">
                <a:solidFill>
                  <a:schemeClr val="tx1"/>
                </a:solidFill>
              </a:rPr>
              <a:t>MQL contribution</a:t>
            </a:r>
            <a:r>
              <a:rPr lang="en-US" sz="1600" b="1" baseline="0" noProof="0" dirty="0">
                <a:solidFill>
                  <a:schemeClr val="tx1"/>
                </a:solidFill>
              </a:rPr>
              <a:t> | Download vs Lead Form Ads</a:t>
            </a:r>
            <a:endParaRPr lang="en-US" sz="1600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287420205551564"/>
          <c:y val="9.55072966571944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 Affairs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6D-462F-8A9B-3B4AF5929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Download Ad</c:v>
                </c:pt>
                <c:pt idx="1">
                  <c:v>Lead Form 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C-48A1-B8D8-BE44A9420E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0C-48A1-B8D8-BE44A9420E7B}"/>
                </c:ext>
              </c:extLst>
            </c:dLbl>
            <c:dLbl>
              <c:idx val="1"/>
              <c:layout>
                <c:manualLayout>
                  <c:x val="-5.960238171743235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6-4D22-BB5F-DA511F07B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Download Ad</c:v>
                </c:pt>
                <c:pt idx="1">
                  <c:v>Lead Form Ad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C-48A1-B8D8-BE44A9420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7213208"/>
        <c:axId val="787209968"/>
      </c:barChart>
      <c:catAx>
        <c:axId val="78721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7209968"/>
        <c:crosses val="autoZero"/>
        <c:auto val="1"/>
        <c:lblAlgn val="ctr"/>
        <c:lblOffset val="100"/>
        <c:noMultiLvlLbl val="0"/>
      </c:catAx>
      <c:valAx>
        <c:axId val="78720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721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16070380781166"/>
          <c:y val="0.91965805881043527"/>
          <c:w val="0.31108063028971139"/>
          <c:h val="6.1240481858125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11/11/2025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11/11/2025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92BFF-D403-CB34-29EA-93A83A62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8E3B5-D49A-D03C-6062-D16C105BC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3BEA8-AC72-E581-72CA-FEE2452D5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3B367AB-16CC-A89C-FE83-2D39A02FAB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778BD-518E-31C3-7EF0-E3267088B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E9E8D-5F01-2070-F0D5-21315A82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0E669-EEFA-6B4F-9E3A-4D49AA962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6D3F6-94AD-1345-4123-F3885A8C7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January - November</a:t>
            </a:r>
          </a:p>
          <a:p>
            <a:endParaRPr lang="en-US" dirty="0"/>
          </a:p>
          <a:p>
            <a:r>
              <a:rPr lang="en-US" dirty="0"/>
              <a:t>Doc IMP = 904,974</a:t>
            </a:r>
          </a:p>
          <a:p>
            <a:r>
              <a:rPr lang="en-US" dirty="0"/>
              <a:t>Doc Clicks/CTR=6,579/.73%</a:t>
            </a:r>
          </a:p>
          <a:p>
            <a:r>
              <a:rPr lang="en-US" dirty="0"/>
              <a:t>Doc Cost $46,409.62</a:t>
            </a:r>
          </a:p>
          <a:p>
            <a:r>
              <a:rPr lang="en-US" dirty="0"/>
              <a:t>LF IMP = 735,058</a:t>
            </a:r>
          </a:p>
          <a:p>
            <a:r>
              <a:rPr lang="en-US" dirty="0"/>
              <a:t>LF Clicks/CTR = 4837</a:t>
            </a:r>
          </a:p>
          <a:p>
            <a:r>
              <a:rPr lang="en-US" dirty="0"/>
              <a:t>LF Cost $71,307.21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9471706-BFAD-3CEC-14CC-1384DDBA34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6A711-65CB-0232-1DB1-CD1D7BFDB7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D951-4751-3EE7-B835-D75C474FD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9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10B0EB-E78B-47EB-B746-DF4F9CE6F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7E6CA8-2AEE-4396-8AD7-E49BA481362D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D2E643D-7E04-4396-BE94-A4BBD6E9F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3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  <p:sldLayoutId id="214748429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4ADC4-BD15-2F2B-741A-EDFCCB5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Welcome to Marketing Operations Open Office Hours – November Session</a:t>
            </a:r>
          </a:p>
        </p:txBody>
      </p:sp>
    </p:spTree>
    <p:extLst>
      <p:ext uri="{BB962C8B-B14F-4D97-AF65-F5344CB8AC3E}">
        <p14:creationId xmlns:p14="http://schemas.microsoft.com/office/powerpoint/2010/main" val="1126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9971AAB-D865-7DDC-A2C7-39DAF45F2D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971AAB-D865-7DDC-A2C7-39DAF45F2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9BA824-BF8C-4BA6-98AA-843861EA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90" y="-43105"/>
            <a:ext cx="11338560" cy="768263"/>
          </a:xfrm>
        </p:spPr>
        <p:txBody>
          <a:bodyPr vert="horz"/>
          <a:lstStyle/>
          <a:p>
            <a:r>
              <a:rPr lang="en-US" dirty="0"/>
              <a:t>From VIA to Smartsheet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2A7DC96-3269-4E4E-B2E2-5B229493DADF}"/>
              </a:ext>
            </a:extLst>
          </p:cNvPr>
          <p:cNvSpPr txBox="1">
            <a:spLocks/>
          </p:cNvSpPr>
          <p:nvPr/>
        </p:nvSpPr>
        <p:spPr>
          <a:xfrm>
            <a:off x="493448" y="3225535"/>
            <a:ext cx="5486400" cy="1797627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400" dirty="0"/>
              <a:t>New Smartsheet form delivering:</a:t>
            </a:r>
          </a:p>
          <a:p>
            <a:r>
              <a:rPr lang="en-IN" sz="1400" dirty="0"/>
              <a:t>Transparency: Full visibility via Marketer Dashboard</a:t>
            </a:r>
          </a:p>
          <a:p>
            <a:r>
              <a:rPr lang="en-IN" sz="1400" dirty="0"/>
              <a:t>Efficiency: Dynamic dropdowns, conditional logic, centralized updates</a:t>
            </a:r>
          </a:p>
          <a:p>
            <a:r>
              <a:rPr lang="en-IN" sz="1400" dirty="0"/>
              <a:t>Multimedia Support: SEO tagging plus Brightcove &amp; Buzzsprout fields for podcasts/videos</a:t>
            </a:r>
          </a:p>
          <a:p>
            <a:r>
              <a:rPr lang="en-IN" sz="1400" b="1" dirty="0"/>
              <a:t>Impact</a:t>
            </a:r>
            <a:r>
              <a:rPr lang="en-IN" sz="1400" dirty="0"/>
              <a:t>: A single, user-friendly platform for submitting, tracking, and managing requests.</a:t>
            </a:r>
            <a:endParaRPr lang="en-US" sz="1400" dirty="0"/>
          </a:p>
          <a:p>
            <a:endParaRPr lang="en-IN" sz="14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D8339CA-1E1D-4809-9605-79F4A711343F}"/>
              </a:ext>
            </a:extLst>
          </p:cNvPr>
          <p:cNvSpPr txBox="1">
            <a:spLocks/>
          </p:cNvSpPr>
          <p:nvPr/>
        </p:nvSpPr>
        <p:spPr>
          <a:xfrm>
            <a:off x="493448" y="2650944"/>
            <a:ext cx="5486400" cy="301621"/>
          </a:xfrm>
          <a:prstGeom prst="rect">
            <a:avLst/>
          </a:prstGeom>
          <a:noFill/>
        </p:spPr>
        <p:txBody>
          <a:bodyPr wrap="square" tIns="27432" bIns="27432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000" b="0" i="0" kern="1200">
                <a:solidFill>
                  <a:schemeClr val="tx2"/>
                </a:solidFill>
                <a:latin typeface="+mj-lt"/>
                <a:ea typeface="ＭＳ Ｐゴシック" charset="-128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600" b="1" dirty="0">
                <a:solidFill>
                  <a:schemeClr val="accent2"/>
                </a:solidFill>
              </a:rPr>
              <a:t>Solution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52D0D1-D181-41AF-AE13-FF92EC2FCFA1}"/>
              </a:ext>
            </a:extLst>
          </p:cNvPr>
          <p:cNvCxnSpPr>
            <a:cxnSpLocks/>
          </p:cNvCxnSpPr>
          <p:nvPr/>
        </p:nvCxnSpPr>
        <p:spPr>
          <a:xfrm>
            <a:off x="436880" y="3032925"/>
            <a:ext cx="5486400" cy="0"/>
          </a:xfrm>
          <a:prstGeom prst="line">
            <a:avLst/>
          </a:prstGeom>
          <a:ln w="762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767706D-0E87-46B9-A1F3-71CAAA0C5BA0}"/>
              </a:ext>
            </a:extLst>
          </p:cNvPr>
          <p:cNvSpPr/>
          <p:nvPr/>
        </p:nvSpPr>
        <p:spPr>
          <a:xfrm>
            <a:off x="6603524" y="4652530"/>
            <a:ext cx="723900" cy="32004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8B46D9-8658-47A1-A621-5B86BC19F23C}"/>
              </a:ext>
            </a:extLst>
          </p:cNvPr>
          <p:cNvSpPr/>
          <p:nvPr/>
        </p:nvSpPr>
        <p:spPr>
          <a:xfrm>
            <a:off x="7567613" y="2942698"/>
            <a:ext cx="1188720" cy="18785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rtlCol="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900" b="1" dirty="0">
                <a:solidFill>
                  <a:prstClr val="white"/>
                </a:solidFill>
              </a:rPr>
              <a:t>Lorem ipsum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811723F6-1AF3-4A73-A618-55F2F6E4E36A}"/>
              </a:ext>
            </a:extLst>
          </p:cNvPr>
          <p:cNvSpPr txBox="1">
            <a:spLocks/>
          </p:cNvSpPr>
          <p:nvPr/>
        </p:nvSpPr>
        <p:spPr>
          <a:xfrm>
            <a:off x="9995264" y="486005"/>
            <a:ext cx="1939268" cy="355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BBBE0BE-971A-77F3-2FF0-5BD0772328F3}"/>
              </a:ext>
            </a:extLst>
          </p:cNvPr>
          <p:cNvSpPr txBox="1">
            <a:spLocks/>
          </p:cNvSpPr>
          <p:nvPr/>
        </p:nvSpPr>
        <p:spPr>
          <a:xfrm>
            <a:off x="6217689" y="1906134"/>
            <a:ext cx="5486400" cy="15465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/>
              <a:t>Improve visibility, streamline workflows, update taxonomies, and reduce turnaround time for branding, marketing ops, and sales.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3CB8EDB-3BEA-7773-7815-D13315C290CC}"/>
              </a:ext>
            </a:extLst>
          </p:cNvPr>
          <p:cNvSpPr txBox="1">
            <a:spLocks/>
          </p:cNvSpPr>
          <p:nvPr/>
        </p:nvSpPr>
        <p:spPr>
          <a:xfrm>
            <a:off x="6323438" y="1404266"/>
            <a:ext cx="5486400" cy="301621"/>
          </a:xfrm>
          <a:prstGeom prst="rect">
            <a:avLst/>
          </a:prstGeom>
          <a:noFill/>
        </p:spPr>
        <p:txBody>
          <a:bodyPr wrap="square" tIns="27432" bIns="27432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000" b="0" i="0" kern="1200">
                <a:solidFill>
                  <a:schemeClr val="tx2"/>
                </a:solidFill>
                <a:latin typeface="+mj-lt"/>
                <a:ea typeface="ＭＳ Ｐゴシック" charset="-128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Challenge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0EA65E-148D-A22D-163C-52435BC480AF}"/>
              </a:ext>
            </a:extLst>
          </p:cNvPr>
          <p:cNvCxnSpPr>
            <a:cxnSpLocks/>
          </p:cNvCxnSpPr>
          <p:nvPr/>
        </p:nvCxnSpPr>
        <p:spPr>
          <a:xfrm>
            <a:off x="6372310" y="1777712"/>
            <a:ext cx="5486400" cy="0"/>
          </a:xfrm>
          <a:prstGeom prst="line">
            <a:avLst/>
          </a:prstGeom>
          <a:ln w="762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F94E0B1-FBEE-092B-0E53-6A4464F97D4B}"/>
              </a:ext>
            </a:extLst>
          </p:cNvPr>
          <p:cNvSpPr txBox="1">
            <a:spLocks/>
          </p:cNvSpPr>
          <p:nvPr/>
        </p:nvSpPr>
        <p:spPr>
          <a:xfrm>
            <a:off x="424868" y="1903326"/>
            <a:ext cx="5486400" cy="1454516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/>
              <a:t>Difficulty tracking asset publishing requests, long SLAs, and IT dependency for minor changes.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6D8E489-02A7-5765-3965-7801F1E65C8E}"/>
              </a:ext>
            </a:extLst>
          </p:cNvPr>
          <p:cNvSpPr txBox="1">
            <a:spLocks/>
          </p:cNvSpPr>
          <p:nvPr/>
        </p:nvSpPr>
        <p:spPr>
          <a:xfrm>
            <a:off x="424868" y="1390260"/>
            <a:ext cx="5486400" cy="33458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8689E40-FB65-25FE-A238-09F01513A77D}"/>
              </a:ext>
            </a:extLst>
          </p:cNvPr>
          <p:cNvCxnSpPr>
            <a:cxnSpLocks/>
          </p:cNvCxnSpPr>
          <p:nvPr/>
        </p:nvCxnSpPr>
        <p:spPr>
          <a:xfrm>
            <a:off x="445190" y="1777712"/>
            <a:ext cx="5486400" cy="0"/>
          </a:xfrm>
          <a:prstGeom prst="line">
            <a:avLst/>
          </a:prstGeom>
          <a:ln w="762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1A83EE8-7469-2B19-ED67-C16851937599}"/>
              </a:ext>
            </a:extLst>
          </p:cNvPr>
          <p:cNvSpPr txBox="1">
            <a:spLocks/>
          </p:cNvSpPr>
          <p:nvPr/>
        </p:nvSpPr>
        <p:spPr>
          <a:xfrm>
            <a:off x="516170" y="5344361"/>
            <a:ext cx="5486400" cy="301621"/>
          </a:xfrm>
          <a:prstGeom prst="rect">
            <a:avLst/>
          </a:prstGeom>
          <a:noFill/>
        </p:spPr>
        <p:txBody>
          <a:bodyPr wrap="square" tIns="27432" bIns="27432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000" b="0" i="0" kern="1200">
                <a:solidFill>
                  <a:schemeClr val="tx2"/>
                </a:solidFill>
                <a:latin typeface="+mj-lt"/>
                <a:ea typeface="ＭＳ Ｐゴシック" charset="-128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600" b="1" dirty="0">
                <a:solidFill>
                  <a:schemeClr val="accent2"/>
                </a:solidFill>
              </a:rPr>
              <a:t>Form Roll-out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023E603-E0BE-059C-2F4B-5B9A8B80EBCB}"/>
              </a:ext>
            </a:extLst>
          </p:cNvPr>
          <p:cNvSpPr txBox="1">
            <a:spLocks/>
          </p:cNvSpPr>
          <p:nvPr/>
        </p:nvSpPr>
        <p:spPr>
          <a:xfrm>
            <a:off x="493448" y="5912317"/>
            <a:ext cx="5130112" cy="84255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>
              <a:spcAft>
                <a:spcPts val="300"/>
              </a:spcAft>
              <a:tabLst>
                <a:tab pos="4283075" algn="l"/>
              </a:tabLst>
            </a:pPr>
            <a:r>
              <a:rPr lang="en-US" sz="1400" dirty="0">
                <a:ea typeface="ＭＳ Ｐゴシック"/>
              </a:rPr>
              <a:t>The new Smartsheet form launches on </a:t>
            </a:r>
            <a:r>
              <a:rPr lang="en-US" sz="1400" b="1" dirty="0">
                <a:ea typeface="ＭＳ Ｐゴシック"/>
              </a:rPr>
              <a:t>7th November</a:t>
            </a:r>
            <a:r>
              <a:rPr lang="en-US" sz="1400" dirty="0">
                <a:ea typeface="ＭＳ Ｐゴシック"/>
              </a:rPr>
              <a:t>. VIA submissions will close the same day. For more details, </a:t>
            </a:r>
            <a:r>
              <a:rPr lang="en-US" sz="1400" b="1" dirty="0">
                <a:ea typeface="ＭＳ Ｐゴシック"/>
              </a:rPr>
              <a:t>join our M3 session </a:t>
            </a:r>
            <a:r>
              <a:rPr lang="en-US" sz="1400" dirty="0">
                <a:ea typeface="ＭＳ Ｐゴシック"/>
              </a:rPr>
              <a:t>on 11th November.</a:t>
            </a:r>
            <a:endParaRPr lang="en-US">
              <a:ea typeface="ＭＳ Ｐゴシック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2A3454-C182-DA46-2E49-3B14B0BE6B10}"/>
              </a:ext>
            </a:extLst>
          </p:cNvPr>
          <p:cNvCxnSpPr>
            <a:cxnSpLocks/>
          </p:cNvCxnSpPr>
          <p:nvPr/>
        </p:nvCxnSpPr>
        <p:spPr>
          <a:xfrm>
            <a:off x="516170" y="5731983"/>
            <a:ext cx="5486400" cy="0"/>
          </a:xfrm>
          <a:prstGeom prst="line">
            <a:avLst/>
          </a:prstGeom>
          <a:ln w="762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00CB0-60A5-F428-0A90-24F08346BB77}"/>
              </a:ext>
            </a:extLst>
          </p:cNvPr>
          <p:cNvSpPr txBox="1"/>
          <p:nvPr/>
        </p:nvSpPr>
        <p:spPr>
          <a:xfrm>
            <a:off x="333290" y="693119"/>
            <a:ext cx="659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1" u="none" strike="noStrike" dirty="0">
                <a:solidFill>
                  <a:srgbClr val="00A3E0"/>
                </a:solidFill>
                <a:effectLst/>
                <a:latin typeface="Arial" panose="020B0604020202020204" pitchFamily="34" charset="0"/>
              </a:rPr>
              <a:t>A Single Platform for Efficient Marketing Operations</a:t>
            </a:r>
            <a:endParaRPr lang="en-IN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E069ABA6-A6B9-A6E5-7A90-DA515DF01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356" y="2549569"/>
            <a:ext cx="3308574" cy="382242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EA6E399-5320-23E6-A53C-57B1711F4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061" y="3084266"/>
            <a:ext cx="2437409" cy="29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0605E-519A-EB8D-5877-F291285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26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E3498-D44C-4E3F-66E0-52039C32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02D5-B939-BFF8-7657-D0B3D73FC719}"/>
              </a:ext>
            </a:extLst>
          </p:cNvPr>
          <p:cNvSpPr txBox="1"/>
          <p:nvPr/>
        </p:nvSpPr>
        <p:spPr>
          <a:xfrm>
            <a:off x="1962418" y="1551964"/>
            <a:ext cx="9429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Welcome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Lesson learned from LinkedIn Advertising campaigns for RWS in 2025 - Pauline Fahey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Update on Smartsheet form replacing VIA for asset publishing requests - Sathya N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E32D-4EC6-BEDD-1665-93430EF7C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CE48-BCF7-0195-2B93-56DFE67CC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Arial"/>
              </a:rPr>
              <a:t>Pauline Fahey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ED8B-525E-677A-3E1C-EDDAB2741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Lesson learned from LinkedIn Advertising campaigns for RWS in 2025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1BEB749-9922-2BCE-5796-A28418B9C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Operations Open Office Hours November 5, 2025</a:t>
            </a:r>
          </a:p>
        </p:txBody>
      </p:sp>
    </p:spTree>
    <p:extLst>
      <p:ext uri="{BB962C8B-B14F-4D97-AF65-F5344CB8AC3E}">
        <p14:creationId xmlns:p14="http://schemas.microsoft.com/office/powerpoint/2010/main" val="37565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C8D7-A54B-16A4-B8A7-3683C1E1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B81096-48AF-B5B2-42CE-5C368C1C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53" y="344933"/>
            <a:ext cx="9163983" cy="594360"/>
          </a:xfrm>
        </p:spPr>
        <p:txBody>
          <a:bodyPr/>
          <a:lstStyle/>
          <a:p>
            <a:r>
              <a:rPr lang="fr-FR" dirty="0"/>
              <a:t>On the call today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0636C-DD8C-BE5C-EEA4-651A7C9F9E7C}"/>
              </a:ext>
            </a:extLst>
          </p:cNvPr>
          <p:cNvSpPr/>
          <p:nvPr/>
        </p:nvSpPr>
        <p:spPr>
          <a:xfrm>
            <a:off x="1789813" y="1245072"/>
            <a:ext cx="8782493" cy="37947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br>
              <a:rPr lang="fr-FR" sz="2800" dirty="0">
                <a:solidFill>
                  <a:schemeClr val="accent1"/>
                </a:solidFill>
              </a:rPr>
            </a:br>
            <a:r>
              <a:rPr lang="fr-FR" sz="2800" b="1" dirty="0">
                <a:solidFill>
                  <a:schemeClr val="accent1"/>
                </a:solidFill>
              </a:rPr>
              <a:t>Overview of RWS Advertising 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</a:rPr>
              <a:t>Lessons Learned 2025</a:t>
            </a:r>
          </a:p>
          <a:p>
            <a:pPr algn="ctr"/>
            <a:endParaRPr lang="fr-FR" sz="2800" dirty="0">
              <a:solidFill>
                <a:schemeClr val="accent1"/>
              </a:solidFill>
            </a:endParaRPr>
          </a:p>
          <a:p>
            <a:pPr algn="ctr"/>
            <a:endParaRPr lang="fr-FR" sz="2800" dirty="0">
              <a:solidFill>
                <a:schemeClr val="accent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Observations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Recommendations</a:t>
            </a:r>
          </a:p>
          <a:p>
            <a:pPr algn="ctr"/>
            <a:endParaRPr lang="fr-F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83FE-11DC-8980-7F4E-F45E310B1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50D4E433-867A-2E98-E361-441CF229BE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50D4E433-867A-2E98-E361-441CF229B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Graphic 25">
            <a:extLst>
              <a:ext uri="{FF2B5EF4-FFF2-40B4-BE49-F238E27FC236}">
                <a16:creationId xmlns:a16="http://schemas.microsoft.com/office/drawing/2014/main" id="{A9AD7217-1DDB-6EE4-10F3-5CD2A7F536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9981" y="1986973"/>
            <a:ext cx="640080" cy="3375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A8AB54B-246B-6916-7F4B-522F094BA693}"/>
              </a:ext>
            </a:extLst>
          </p:cNvPr>
          <p:cNvSpPr/>
          <p:nvPr/>
        </p:nvSpPr>
        <p:spPr>
          <a:xfrm flipV="1">
            <a:off x="272661" y="2280676"/>
            <a:ext cx="3474720" cy="3900295"/>
          </a:xfrm>
          <a:prstGeom prst="round2SameRect">
            <a:avLst>
              <a:gd name="adj1" fmla="val 9250"/>
              <a:gd name="adj2" fmla="val 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F1E30C-1ECB-6296-4A62-860547DD7152}"/>
              </a:ext>
            </a:extLst>
          </p:cNvPr>
          <p:cNvSpPr>
            <a:spLocks/>
          </p:cNvSpPr>
          <p:nvPr/>
        </p:nvSpPr>
        <p:spPr>
          <a:xfrm>
            <a:off x="478401" y="1270955"/>
            <a:ext cx="3063240" cy="4750704"/>
          </a:xfrm>
          <a:prstGeom prst="roundRect">
            <a:avLst>
              <a:gd name="adj" fmla="val 7959"/>
            </a:avLst>
          </a:prstGeom>
          <a:noFill/>
          <a:ln w="1905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7ABF850-9D30-B7EA-7BC2-6FFADB9B01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7801" y="1986973"/>
            <a:ext cx="640080" cy="3375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55625D2-29E1-6C69-C84A-B1BA76C23481}"/>
              </a:ext>
            </a:extLst>
          </p:cNvPr>
          <p:cNvSpPr/>
          <p:nvPr/>
        </p:nvSpPr>
        <p:spPr>
          <a:xfrm flipV="1">
            <a:off x="4210481" y="2266328"/>
            <a:ext cx="3474720" cy="3900295"/>
          </a:xfrm>
          <a:prstGeom prst="round2SameRect">
            <a:avLst>
              <a:gd name="adj1" fmla="val 9250"/>
              <a:gd name="adj2" fmla="val 0"/>
            </a:avLst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4FB68B-972E-0B93-2E65-4ABF74ED3187}"/>
              </a:ext>
            </a:extLst>
          </p:cNvPr>
          <p:cNvSpPr>
            <a:spLocks/>
          </p:cNvSpPr>
          <p:nvPr/>
        </p:nvSpPr>
        <p:spPr>
          <a:xfrm>
            <a:off x="4416221" y="1270955"/>
            <a:ext cx="3063240" cy="4750704"/>
          </a:xfrm>
          <a:prstGeom prst="roundRect">
            <a:avLst>
              <a:gd name="adj" fmla="val 7959"/>
            </a:avLst>
          </a:prstGeom>
          <a:noFill/>
          <a:ln w="1905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149505-2A7D-C2C8-2741-9434589C18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5620" y="1986973"/>
            <a:ext cx="640080" cy="337500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E1E3BE53-3E5F-1547-06E3-B58D9355783E}"/>
              </a:ext>
            </a:extLst>
          </p:cNvPr>
          <p:cNvSpPr/>
          <p:nvPr/>
        </p:nvSpPr>
        <p:spPr>
          <a:xfrm flipV="1">
            <a:off x="8148300" y="2266328"/>
            <a:ext cx="3474720" cy="3900295"/>
          </a:xfrm>
          <a:prstGeom prst="round2SameRect">
            <a:avLst>
              <a:gd name="adj1" fmla="val 9250"/>
              <a:gd name="adj2" fmla="val 0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B2DFFD-25EB-1EA3-FD1C-B82B9A99AC7D}"/>
              </a:ext>
            </a:extLst>
          </p:cNvPr>
          <p:cNvSpPr>
            <a:spLocks/>
          </p:cNvSpPr>
          <p:nvPr/>
        </p:nvSpPr>
        <p:spPr>
          <a:xfrm>
            <a:off x="8354040" y="1270955"/>
            <a:ext cx="3063240" cy="4750704"/>
          </a:xfrm>
          <a:prstGeom prst="roundRect">
            <a:avLst>
              <a:gd name="adj" fmla="val 7959"/>
            </a:avLst>
          </a:prstGeom>
          <a:noFill/>
          <a:ln w="1905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066F817-8522-6C3F-F899-9C6D14AFF588}"/>
              </a:ext>
            </a:extLst>
          </p:cNvPr>
          <p:cNvSpPr txBox="1">
            <a:spLocks/>
          </p:cNvSpPr>
          <p:nvPr/>
        </p:nvSpPr>
        <p:spPr>
          <a:xfrm>
            <a:off x="478401" y="1430267"/>
            <a:ext cx="3063241" cy="414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000" noProof="0" dirty="0">
                <a:solidFill>
                  <a:schemeClr val="accent1"/>
                </a:solidFill>
              </a:rPr>
              <a:t>Impressions</a:t>
            </a:r>
            <a:endParaRPr lang="en-US" sz="1600" b="0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77466B51-71DE-1D09-A21C-128F5BE4B8DE}"/>
              </a:ext>
            </a:extLst>
          </p:cNvPr>
          <p:cNvSpPr txBox="1">
            <a:spLocks/>
          </p:cNvSpPr>
          <p:nvPr/>
        </p:nvSpPr>
        <p:spPr>
          <a:xfrm>
            <a:off x="4416220" y="1430267"/>
            <a:ext cx="3063241" cy="414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000" noProof="0" dirty="0">
                <a:solidFill>
                  <a:schemeClr val="accent2"/>
                </a:solidFill>
              </a:rPr>
              <a:t>CTR</a:t>
            </a:r>
            <a:br>
              <a:rPr lang="en-US" sz="2000" noProof="0" dirty="0">
                <a:solidFill>
                  <a:schemeClr val="accent2"/>
                </a:solidFill>
              </a:rPr>
            </a:br>
            <a:r>
              <a:rPr lang="en-US" sz="2000" b="0" noProof="0" dirty="0">
                <a:solidFill>
                  <a:schemeClr val="accent2"/>
                </a:solidFill>
              </a:rPr>
              <a:t>above benchmark</a:t>
            </a:r>
            <a:endParaRPr lang="en-US" sz="1600" b="0" noProof="0" dirty="0">
              <a:solidFill>
                <a:schemeClr val="accent2"/>
              </a:solidFill>
            </a:endParaRP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F77B09B-AF97-ABFB-36CF-7FDB6AA8A2CE}"/>
              </a:ext>
            </a:extLst>
          </p:cNvPr>
          <p:cNvSpPr txBox="1">
            <a:spLocks/>
          </p:cNvSpPr>
          <p:nvPr/>
        </p:nvSpPr>
        <p:spPr>
          <a:xfrm>
            <a:off x="8354039" y="1430267"/>
            <a:ext cx="3063241" cy="414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200"/>
              </a:lnSpc>
              <a:spcBef>
                <a:spcPts val="200"/>
              </a:spcBef>
              <a:buFontTx/>
              <a:buNone/>
              <a:defRPr sz="1200" b="1" i="0">
                <a:solidFill>
                  <a:schemeClr val="accent3"/>
                </a:solidFill>
              </a:defRPr>
            </a:lvl1pPr>
            <a:lvl2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2pPr>
            <a:lvl3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3pPr>
            <a:lvl4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4pPr>
            <a:lvl5pPr marL="91440" indent="-91440">
              <a:lnSpc>
                <a:spcPts val="1200"/>
              </a:lnSpc>
              <a:spcBef>
                <a:spcPts val="200"/>
              </a:spcBef>
              <a:buFont typeface="Arial"/>
              <a:buChar char="•"/>
              <a:defRPr sz="1000"/>
            </a:lvl5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000" noProof="0" dirty="0">
                <a:solidFill>
                  <a:schemeClr val="accent5"/>
                </a:solidFill>
              </a:rPr>
              <a:t>MQLs</a:t>
            </a:r>
            <a:endParaRPr lang="en-US" sz="1600" b="0" noProof="0" dirty="0">
              <a:solidFill>
                <a:schemeClr val="accent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BF729E-98C2-1791-0A32-8EAAA72535AB}"/>
              </a:ext>
            </a:extLst>
          </p:cNvPr>
          <p:cNvSpPr txBox="1">
            <a:spLocks/>
          </p:cNvSpPr>
          <p:nvPr/>
        </p:nvSpPr>
        <p:spPr>
          <a:xfrm>
            <a:off x="384173" y="2351388"/>
            <a:ext cx="3063240" cy="11448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983,000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-40%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41CBEC-6174-F074-4084-D1F00D4B7D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67" y="602385"/>
            <a:ext cx="11807827" cy="402336"/>
          </a:xfrm>
        </p:spPr>
        <p:txBody>
          <a:bodyPr/>
          <a:lstStyle/>
          <a:p>
            <a:r>
              <a:rPr lang="en-US" noProof="0" dirty="0"/>
              <a:t>LinkedIn Advertising costs are increasing overall. Additional tests planned in Q4 to optimize campaigns.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8D7ED-B7B4-50EE-B445-24683F91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3" y="-184053"/>
            <a:ext cx="11338560" cy="768263"/>
          </a:xfrm>
        </p:spPr>
        <p:txBody>
          <a:bodyPr/>
          <a:lstStyle/>
          <a:p>
            <a:r>
              <a:rPr lang="en-US" noProof="0" dirty="0"/>
              <a:t>2025 Advertising Lessons learned – Data as of end 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13FEFE-1795-B498-B9F0-180B48C66861}"/>
              </a:ext>
            </a:extLst>
          </p:cNvPr>
          <p:cNvSpPr txBox="1">
            <a:spLocks/>
          </p:cNvSpPr>
          <p:nvPr/>
        </p:nvSpPr>
        <p:spPr>
          <a:xfrm>
            <a:off x="8354039" y="2351388"/>
            <a:ext cx="3063240" cy="11448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405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-13%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1DBA9-8C60-F9D2-4E70-6CB165B1BDBD}"/>
              </a:ext>
            </a:extLst>
          </p:cNvPr>
          <p:cNvSpPr txBox="1">
            <a:spLocks/>
          </p:cNvSpPr>
          <p:nvPr/>
        </p:nvSpPr>
        <p:spPr>
          <a:xfrm>
            <a:off x="4416221" y="2351426"/>
            <a:ext cx="3063240" cy="11448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.54%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-19%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AB069-CB60-7920-A78E-D1DFECA2E61E}"/>
              </a:ext>
            </a:extLst>
          </p:cNvPr>
          <p:cNvSpPr txBox="1"/>
          <p:nvPr/>
        </p:nvSpPr>
        <p:spPr>
          <a:xfrm>
            <a:off x="8051180" y="4491605"/>
            <a:ext cx="269662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</a:rPr>
              <a:t>CPL = $276.54 </a:t>
            </a:r>
            <a:br>
              <a:rPr lang="en-US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+21% vPY</a:t>
            </a:r>
          </a:p>
          <a:p>
            <a:pPr lvl="1"/>
            <a:endParaRPr lang="en-US" strike="sngStrike" noProof="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bg1"/>
                </a:solidFill>
                <a:latin typeface="+mn-lt"/>
              </a:rPr>
              <a:t>Spend $112K  </a:t>
            </a:r>
            <a:br>
              <a:rPr lang="en-US" noProof="0" dirty="0">
                <a:solidFill>
                  <a:schemeClr val="bg1"/>
                </a:solidFill>
                <a:latin typeface="+mn-lt"/>
              </a:rPr>
            </a:br>
            <a:r>
              <a:rPr lang="en-US" sz="1600" noProof="0" dirty="0">
                <a:solidFill>
                  <a:schemeClr val="bg1"/>
                </a:solidFill>
                <a:latin typeface="+mn-lt"/>
              </a:rPr>
              <a:t>+5</a:t>
            </a:r>
            <a:r>
              <a:rPr lang="en-US" sz="1600" noProof="0" dirty="0">
                <a:solidFill>
                  <a:schemeClr val="bg1"/>
                </a:solidFill>
              </a:rPr>
              <a:t>% v</a:t>
            </a:r>
            <a:r>
              <a:rPr lang="en-US" sz="1600" noProof="0" dirty="0">
                <a:solidFill>
                  <a:schemeClr val="bg1"/>
                </a:solidFill>
                <a:latin typeface="+mn-lt"/>
              </a:rPr>
              <a:t>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2DDEE-1D78-4EE3-AD75-53004C39332E}"/>
              </a:ext>
            </a:extLst>
          </p:cNvPr>
          <p:cNvSpPr txBox="1"/>
          <p:nvPr/>
        </p:nvSpPr>
        <p:spPr>
          <a:xfrm>
            <a:off x="478400" y="5058401"/>
            <a:ext cx="29729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noProof="0" dirty="0">
                <a:solidFill>
                  <a:schemeClr val="bg1"/>
                </a:solidFill>
              </a:rPr>
              <a:t>Higher impressions does not mean higher MQLs </a:t>
            </a:r>
            <a:br>
              <a:rPr lang="en-US" sz="1400" noProof="0" dirty="0">
                <a:solidFill>
                  <a:schemeClr val="bg1"/>
                </a:solidFill>
              </a:rPr>
            </a:br>
            <a:r>
              <a:rPr lang="en-US" sz="1400" noProof="0" dirty="0">
                <a:solidFill>
                  <a:schemeClr val="bg1"/>
                </a:solidFill>
              </a:rPr>
              <a:t>(also seen in 2023 and 2024)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EB49F-D902-BAB4-0BC2-3D221AE68AFF}"/>
              </a:ext>
            </a:extLst>
          </p:cNvPr>
          <p:cNvSpPr txBox="1"/>
          <p:nvPr/>
        </p:nvSpPr>
        <p:spPr>
          <a:xfrm>
            <a:off x="363967" y="6525744"/>
            <a:ext cx="460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noProof="0" dirty="0">
                <a:solidFill>
                  <a:schemeClr val="tx2"/>
                </a:solidFill>
              </a:rPr>
              <a:t>Data and compares as of end September 2024/2025</a:t>
            </a:r>
          </a:p>
        </p:txBody>
      </p:sp>
    </p:spTree>
    <p:extLst>
      <p:ext uri="{BB962C8B-B14F-4D97-AF65-F5344CB8AC3E}">
        <p14:creationId xmlns:p14="http://schemas.microsoft.com/office/powerpoint/2010/main" val="25064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2CB38-3D92-C483-ACFF-7C074B348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A6A21-862B-7557-3D60-D4FE9B810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588" y="564739"/>
            <a:ext cx="11338560" cy="402336"/>
          </a:xfrm>
        </p:spPr>
        <p:txBody>
          <a:bodyPr/>
          <a:lstStyle/>
          <a:p>
            <a:r>
              <a:rPr lang="en-US" noProof="0" dirty="0"/>
              <a:t>Document ads more efficient for lead generation. Cautious approach taken with Image ads.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45BB81-D1CB-514F-6B5D-26962A93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8" y="-222619"/>
            <a:ext cx="11338560" cy="768263"/>
          </a:xfrm>
        </p:spPr>
        <p:txBody>
          <a:bodyPr wrap="square" anchor="b" anchorCtr="0">
            <a:normAutofit fontScale="90000"/>
          </a:bodyPr>
          <a:lstStyle/>
          <a:p>
            <a:r>
              <a:rPr lang="en-US" b="1" kern="1200" noProof="0" dirty="0">
                <a:latin typeface="+mj-lt"/>
                <a:ea typeface="+mj-ea"/>
                <a:cs typeface="+mj-cs"/>
              </a:rPr>
              <a:t>Continued to optimize mix and budget across Document and Image ads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9C113A-CC40-1A34-87EC-0DBDE6DD528A}"/>
              </a:ext>
            </a:extLst>
          </p:cNvPr>
          <p:cNvGraphicFramePr/>
          <p:nvPr/>
        </p:nvGraphicFramePr>
        <p:xfrm>
          <a:off x="431824" y="1671374"/>
          <a:ext cx="5988794" cy="398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196242E3-F58B-4A17-3FBB-53FA36D23D05}"/>
              </a:ext>
            </a:extLst>
          </p:cNvPr>
          <p:cNvGrpSpPr/>
          <p:nvPr/>
        </p:nvGrpSpPr>
        <p:grpSpPr>
          <a:xfrm>
            <a:off x="6091868" y="4250646"/>
            <a:ext cx="4827673" cy="2169306"/>
            <a:chOff x="400346" y="5120804"/>
            <a:chExt cx="3751183" cy="19091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15A00A-DB15-1F20-158E-3FE20270D5B0}"/>
                </a:ext>
              </a:extLst>
            </p:cNvPr>
            <p:cNvSpPr txBox="1"/>
            <p:nvPr/>
          </p:nvSpPr>
          <p:spPr>
            <a:xfrm>
              <a:off x="400346" y="5147434"/>
              <a:ext cx="3557720" cy="1882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b="1" noProof="0" dirty="0">
                  <a:solidFill>
                    <a:schemeClr val="accent1"/>
                  </a:solidFill>
                  <a:latin typeface="+mn-lt"/>
                  <a:ea typeface="Calibri" panose="020F0502020204030204" pitchFamily="34" charset="0"/>
                </a:rPr>
                <a:t>Image Ads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b="1" noProof="0" dirty="0">
                  <a:solidFill>
                    <a:schemeClr val="accent3"/>
                  </a:solidFill>
                  <a:latin typeface="+mn-lt"/>
                  <a:ea typeface="Calibri" panose="020F0502020204030204" pitchFamily="34" charset="0"/>
                </a:rPr>
                <a:t>20</a:t>
              </a:r>
              <a:r>
                <a:rPr lang="en-US" sz="1600" b="1" noProof="0" dirty="0">
                  <a:latin typeface="+mn-lt"/>
                  <a:ea typeface="Calibri" panose="020F0502020204030204" pitchFamily="34" charset="0"/>
                </a:rPr>
                <a:t> </a:t>
              </a:r>
              <a:r>
                <a:rPr lang="en-US" sz="1600" b="0" noProof="0" dirty="0">
                  <a:latin typeface="+mn-lt"/>
                  <a:ea typeface="Calibri" panose="020F0502020204030204" pitchFamily="34" charset="0"/>
                </a:rPr>
                <a:t>MQLs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b="1" noProof="0" dirty="0"/>
                <a:t>CTR .53% </a:t>
              </a:r>
              <a:r>
                <a:rPr lang="en-US" sz="1400" noProof="0" dirty="0">
                  <a:solidFill>
                    <a:schemeClr val="accent2"/>
                  </a:solidFill>
                </a:rPr>
                <a:t>(down .13pp)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noProof="0" dirty="0"/>
                <a:t>Spend $37.6K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noProof="0" dirty="0"/>
                <a:t>CPL = </a:t>
              </a:r>
              <a:r>
                <a:rPr lang="en-US" sz="1600" b="1" noProof="0" dirty="0"/>
                <a:t>$1878 </a:t>
              </a:r>
              <a:r>
                <a:rPr lang="en-US" sz="1400" noProof="0" dirty="0">
                  <a:solidFill>
                    <a:schemeClr val="accent2"/>
                  </a:solidFill>
                </a:rPr>
                <a:t>(+$1200)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noProof="0" dirty="0"/>
                <a:t>Tested 14 Ads </a:t>
              </a:r>
              <a:br>
                <a:rPr lang="en-US" sz="1400" noProof="0" dirty="0"/>
              </a:br>
              <a:r>
                <a:rPr lang="en-US" sz="1400" noProof="0" dirty="0"/>
                <a:t>+ additional personas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700" b="0" noProof="0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DD0BC1-AF9D-AC20-5191-281A04C03310}"/>
                </a:ext>
              </a:extLst>
            </p:cNvPr>
            <p:cNvSpPr/>
            <p:nvPr/>
          </p:nvSpPr>
          <p:spPr>
            <a:xfrm>
              <a:off x="714746" y="5120804"/>
              <a:ext cx="3436783" cy="162518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700" noProof="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D2FFC3-9690-C513-0A1A-88E96264BC3A}"/>
              </a:ext>
            </a:extLst>
          </p:cNvPr>
          <p:cNvGrpSpPr/>
          <p:nvPr/>
        </p:nvGrpSpPr>
        <p:grpSpPr>
          <a:xfrm>
            <a:off x="6238466" y="1736304"/>
            <a:ext cx="5138746" cy="1692500"/>
            <a:chOff x="5349082" y="5090831"/>
            <a:chExt cx="3404790" cy="14510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B0376-7D1F-3FB8-848B-AA2A8100A51F}"/>
                </a:ext>
              </a:extLst>
            </p:cNvPr>
            <p:cNvSpPr txBox="1"/>
            <p:nvPr/>
          </p:nvSpPr>
          <p:spPr>
            <a:xfrm>
              <a:off x="5349082" y="5130180"/>
              <a:ext cx="3404790" cy="1411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00A3E0"/>
                  </a:solidFill>
                </a:defRPr>
              </a:lvl1pPr>
            </a:lstStyle>
            <a:p>
              <a:pPr lvl="1"/>
              <a:r>
                <a:rPr lang="en-US" b="1" noProof="0" dirty="0">
                  <a:solidFill>
                    <a:schemeClr val="accent1"/>
                  </a:solidFill>
                </a:rPr>
                <a:t>Document Ads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b="1" noProof="0" dirty="0">
                  <a:solidFill>
                    <a:schemeClr val="accent3"/>
                  </a:solidFill>
                </a:rPr>
                <a:t>385</a:t>
              </a:r>
              <a:r>
                <a:rPr lang="en-US" sz="1600" noProof="0" dirty="0"/>
                <a:t> MQLs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b="1" noProof="0" dirty="0"/>
                <a:t>CTR .55% </a:t>
              </a:r>
              <a:r>
                <a:rPr lang="en-US" sz="1400" noProof="0" dirty="0">
                  <a:solidFill>
                    <a:schemeClr val="accent2"/>
                  </a:solidFill>
                </a:rPr>
                <a:t>(down .22pp)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noProof="0" dirty="0"/>
                <a:t>Spend $74.8K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noProof="0" dirty="0"/>
                <a:t>CPL = </a:t>
              </a:r>
              <a:r>
                <a:rPr lang="en-US" sz="1600" b="1" noProof="0" dirty="0"/>
                <a:t>$194 </a:t>
              </a:r>
              <a:r>
                <a:rPr lang="en-US" sz="1400" noProof="0" dirty="0">
                  <a:solidFill>
                    <a:schemeClr val="accent2"/>
                  </a:solidFill>
                </a:rPr>
                <a:t>(+$100)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700" noProof="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34148-86A7-5FF1-348F-D5FC481B3EEC}"/>
                </a:ext>
              </a:extLst>
            </p:cNvPr>
            <p:cNvSpPr/>
            <p:nvPr/>
          </p:nvSpPr>
          <p:spPr>
            <a:xfrm>
              <a:off x="5520044" y="5090831"/>
              <a:ext cx="3233828" cy="12900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700" noProof="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7653C7-C22D-AA9E-ED8A-316FEF357FE4}"/>
              </a:ext>
            </a:extLst>
          </p:cNvPr>
          <p:cNvSpPr txBox="1"/>
          <p:nvPr/>
        </p:nvSpPr>
        <p:spPr>
          <a:xfrm>
            <a:off x="1569507" y="2206103"/>
            <a:ext cx="115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accent1"/>
                </a:solidFill>
              </a:rPr>
              <a:t>385</a:t>
            </a:r>
            <a:r>
              <a:rPr lang="en-US" sz="1400" b="1" noProof="0" dirty="0">
                <a:solidFill>
                  <a:schemeClr val="accent1"/>
                </a:solidFill>
              </a:rPr>
              <a:t> </a:t>
            </a:r>
            <a:r>
              <a:rPr lang="en-US" sz="1100" noProof="0" dirty="0">
                <a:solidFill>
                  <a:schemeClr val="accent1"/>
                </a:solidFill>
              </a:rPr>
              <a:t>Total</a:t>
            </a:r>
            <a:endParaRPr lang="en-US" sz="1400" noProof="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2139B-E3B2-6AC0-BC42-F8DF40C94AFC}"/>
              </a:ext>
            </a:extLst>
          </p:cNvPr>
          <p:cNvSpPr txBox="1"/>
          <p:nvPr/>
        </p:nvSpPr>
        <p:spPr>
          <a:xfrm>
            <a:off x="4439342" y="4472704"/>
            <a:ext cx="115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accent1"/>
                </a:solidFill>
              </a:rPr>
              <a:t>20</a:t>
            </a:r>
            <a:r>
              <a:rPr lang="en-US" sz="1400" b="1" noProof="0" dirty="0">
                <a:solidFill>
                  <a:schemeClr val="accent1"/>
                </a:solidFill>
              </a:rPr>
              <a:t> </a:t>
            </a:r>
            <a:r>
              <a:rPr lang="en-US" sz="1100" noProof="0" dirty="0">
                <a:solidFill>
                  <a:schemeClr val="accent1"/>
                </a:solidFill>
              </a:rPr>
              <a:t>Total</a:t>
            </a:r>
            <a:endParaRPr lang="en-US" sz="1400" noProof="0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0F9C7A-D2C7-1C8C-8D8D-009433D19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020" y="1206852"/>
            <a:ext cx="1661940" cy="25194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085AE-EA62-A00B-9CA0-0F5F332528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024"/>
          <a:stretch>
            <a:fillRect/>
          </a:stretch>
        </p:blipFill>
        <p:spPr>
          <a:xfrm>
            <a:off x="9088642" y="4128953"/>
            <a:ext cx="2873318" cy="21075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67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AF3F-FE97-7336-A683-F272EE79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6D46091-A289-870C-A93E-D94B63A9E4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D46091-A289-870C-A93E-D94B63A9E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8183-0484-E1DC-B15F-CB9315857F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567" y="489903"/>
            <a:ext cx="11338560" cy="402336"/>
          </a:xfrm>
        </p:spPr>
        <p:txBody>
          <a:bodyPr/>
          <a:lstStyle/>
          <a:p>
            <a:r>
              <a:rPr lang="en-US" noProof="0" dirty="0"/>
              <a:t>Continue to Test. Monitor. Adapt.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6980A-091B-B340-A6CA-DCAE529E793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95545" y="-266063"/>
            <a:ext cx="11338560" cy="768263"/>
          </a:xfrm>
        </p:spPr>
        <p:txBody>
          <a:bodyPr vert="horz"/>
          <a:lstStyle/>
          <a:p>
            <a:r>
              <a:rPr lang="en-US" sz="2400" noProof="0" dirty="0"/>
              <a:t>Lessons Learned – </a:t>
            </a:r>
            <a:r>
              <a:rPr lang="en-US" sz="2400" noProof="0" dirty="0">
                <a:solidFill>
                  <a:schemeClr val="accent1"/>
                </a:solidFill>
              </a:rPr>
              <a:t>Observations</a:t>
            </a:r>
            <a:endParaRPr lang="en-US" sz="2600" noProof="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90CAB5-6E62-B9D4-AF21-C2C1DA5A4B30}"/>
              </a:ext>
            </a:extLst>
          </p:cNvPr>
          <p:cNvSpPr>
            <a:spLocks/>
          </p:cNvSpPr>
          <p:nvPr/>
        </p:nvSpPr>
        <p:spPr bwMode="gray">
          <a:xfrm>
            <a:off x="473023" y="855404"/>
            <a:ext cx="5512851" cy="5906903"/>
          </a:xfrm>
          <a:prstGeom prst="roundRect">
            <a:avLst>
              <a:gd name="adj" fmla="val 66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CA07CC49-7947-EC50-4B6C-75E300A78A9E}"/>
              </a:ext>
            </a:extLst>
          </p:cNvPr>
          <p:cNvSpPr/>
          <p:nvPr/>
        </p:nvSpPr>
        <p:spPr bwMode="gray">
          <a:xfrm rot="16200000" flipH="1">
            <a:off x="3983437" y="-297480"/>
            <a:ext cx="640080" cy="310896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ctr"/>
            <a:r>
              <a:rPr lang="en-US" b="1" noProof="0" dirty="0"/>
              <a:t>Observations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543F8A-1165-9824-F25D-2DB5DE613570}"/>
              </a:ext>
            </a:extLst>
          </p:cNvPr>
          <p:cNvSpPr/>
          <p:nvPr/>
        </p:nvSpPr>
        <p:spPr bwMode="gray">
          <a:xfrm>
            <a:off x="357945" y="1803371"/>
            <a:ext cx="123330" cy="419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762E3D-7B8D-BE93-4F3A-BB01E5916910}"/>
              </a:ext>
            </a:extLst>
          </p:cNvPr>
          <p:cNvSpPr txBox="1">
            <a:spLocks/>
          </p:cNvSpPr>
          <p:nvPr/>
        </p:nvSpPr>
        <p:spPr bwMode="gray">
          <a:xfrm>
            <a:off x="538989" y="1595249"/>
            <a:ext cx="542141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ts val="600"/>
              </a:spcAft>
              <a:defRPr/>
            </a:pPr>
            <a:r>
              <a:rPr lang="en-US" sz="1400" i="1" noProof="0" dirty="0">
                <a:solidFill>
                  <a:schemeClr val="accent1"/>
                </a:solidFill>
              </a:rPr>
              <a:t>Continued Test. Monitor. Adapt. approach. </a:t>
            </a:r>
            <a:br>
              <a:rPr lang="en-US" sz="1400" i="1" noProof="0" dirty="0">
                <a:solidFill>
                  <a:schemeClr val="accent1"/>
                </a:solidFill>
              </a:rPr>
            </a:br>
            <a:r>
              <a:rPr lang="en-US" sz="1400" i="1" noProof="0" dirty="0">
                <a:solidFill>
                  <a:schemeClr val="accent1"/>
                </a:solidFill>
              </a:rPr>
              <a:t>Optimizing budget with ad format mix. </a:t>
            </a:r>
            <a:endParaRPr lang="en-US" sz="1400" b="1" noProof="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LinkedIn Advertising is costing more overall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Steady drumbeat of document ads.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Cautious approach with Image 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Image Ads </a:t>
            </a:r>
            <a:r>
              <a:rPr lang="en-US" sz="1400" noProof="0" dirty="0"/>
              <a:t>provide awareness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Slow lead performance and higher cost per lead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More competition </a:t>
            </a:r>
            <a:r>
              <a:rPr lang="en-US" sz="1400" noProof="0" dirty="0"/>
              <a:t>across LinkedIn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LinkedIn </a:t>
            </a:r>
            <a:r>
              <a:rPr lang="en-US" sz="1400" b="1" noProof="0" dirty="0"/>
              <a:t>changing algorithms </a:t>
            </a:r>
            <a:r>
              <a:rPr lang="en-US" sz="1400" noProof="0" dirty="0"/>
              <a:t>on how ads are shown and do not share details on how campaigns are run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Audience </a:t>
            </a:r>
            <a:r>
              <a:rPr lang="en-US" sz="1400" b="1" noProof="0" dirty="0"/>
              <a:t>Ad fatigue</a:t>
            </a:r>
            <a:br>
              <a:rPr lang="en-US" sz="1400" noProof="0" dirty="0"/>
            </a:br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Document ads </a:t>
            </a:r>
            <a:r>
              <a:rPr lang="en-US" sz="1400" noProof="0" dirty="0"/>
              <a:t>work well, most efficient ad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Contributed to 95% of MQLs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Also showing higher cost per lead, although still efficient </a:t>
            </a:r>
            <a:r>
              <a:rPr lang="en-US" sz="1400" b="1" noProof="0" dirty="0"/>
              <a:t>-20% on 2024 average CPL across RWS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Audience engaging - looking for information /Insights (downloads)</a:t>
            </a:r>
          </a:p>
        </p:txBody>
      </p:sp>
    </p:spTree>
    <p:extLst>
      <p:ext uri="{BB962C8B-B14F-4D97-AF65-F5344CB8AC3E}">
        <p14:creationId xmlns:p14="http://schemas.microsoft.com/office/powerpoint/2010/main" val="37702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DCAC4-531F-76E9-FF73-670B3E05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7C87ED1-70B2-0C57-8BC2-12BC13CF35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C87ED1-70B2-0C57-8BC2-12BC13CF3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C90B9-BEB9-7091-8210-1DE1EFA7A9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567" y="489903"/>
            <a:ext cx="11338560" cy="402336"/>
          </a:xfrm>
        </p:spPr>
        <p:txBody>
          <a:bodyPr/>
          <a:lstStyle/>
          <a:p>
            <a:r>
              <a:rPr lang="en-US" noProof="0" dirty="0"/>
              <a:t>Continue to Test. Monitor. Adapt. in Q4 2025 to hit the ground running in 2026.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A0992-EF0A-58A6-751F-126A1FEAB69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95545" y="-266063"/>
            <a:ext cx="11338560" cy="768263"/>
          </a:xfrm>
        </p:spPr>
        <p:txBody>
          <a:bodyPr vert="horz"/>
          <a:lstStyle/>
          <a:p>
            <a:r>
              <a:rPr lang="en-US" sz="2400" noProof="0" dirty="0"/>
              <a:t>Lessons Learned – </a:t>
            </a:r>
            <a:r>
              <a:rPr lang="en-US" sz="2400" noProof="0" dirty="0">
                <a:solidFill>
                  <a:schemeClr val="accent1"/>
                </a:solidFill>
              </a:rPr>
              <a:t>Observations and Recommendations for Q4 2025 &amp; 2026</a:t>
            </a:r>
            <a:endParaRPr lang="en-US" sz="2600" noProof="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3F179B-AB9E-B44A-5910-488BDB8249A2}"/>
              </a:ext>
            </a:extLst>
          </p:cNvPr>
          <p:cNvSpPr>
            <a:spLocks/>
          </p:cNvSpPr>
          <p:nvPr/>
        </p:nvSpPr>
        <p:spPr bwMode="gray">
          <a:xfrm>
            <a:off x="473023" y="855404"/>
            <a:ext cx="5512851" cy="5906903"/>
          </a:xfrm>
          <a:prstGeom prst="roundRect">
            <a:avLst>
              <a:gd name="adj" fmla="val 66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9D0B54-E796-E18B-4269-49DB74242AE9}"/>
              </a:ext>
            </a:extLst>
          </p:cNvPr>
          <p:cNvSpPr>
            <a:spLocks/>
          </p:cNvSpPr>
          <p:nvPr/>
        </p:nvSpPr>
        <p:spPr bwMode="gray">
          <a:xfrm>
            <a:off x="6232582" y="855404"/>
            <a:ext cx="5512851" cy="5906903"/>
          </a:xfrm>
          <a:prstGeom prst="roundRect">
            <a:avLst>
              <a:gd name="adj" fmla="val 661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43296F6B-9AA9-A18D-7DF8-CAC4B435CD8B}"/>
              </a:ext>
            </a:extLst>
          </p:cNvPr>
          <p:cNvSpPr/>
          <p:nvPr/>
        </p:nvSpPr>
        <p:spPr bwMode="gray">
          <a:xfrm rot="16200000" flipH="1">
            <a:off x="3983437" y="-297480"/>
            <a:ext cx="640080" cy="310896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ctr"/>
            <a:r>
              <a:rPr lang="en-US" b="1" noProof="0" dirty="0"/>
              <a:t>Observations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7E2234-1036-CC3D-30EC-BB722BCCF776}"/>
              </a:ext>
            </a:extLst>
          </p:cNvPr>
          <p:cNvSpPr/>
          <p:nvPr/>
        </p:nvSpPr>
        <p:spPr bwMode="gray">
          <a:xfrm>
            <a:off x="357945" y="1803371"/>
            <a:ext cx="123330" cy="419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C94228-A8D0-2D4E-1D7F-028B24E1D1A7}"/>
              </a:ext>
            </a:extLst>
          </p:cNvPr>
          <p:cNvSpPr/>
          <p:nvPr/>
        </p:nvSpPr>
        <p:spPr bwMode="gray">
          <a:xfrm>
            <a:off x="11713543" y="1860584"/>
            <a:ext cx="123330" cy="4199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645D60-CB59-5536-D7A7-3F97CE314902}"/>
              </a:ext>
            </a:extLst>
          </p:cNvPr>
          <p:cNvSpPr txBox="1">
            <a:spLocks/>
          </p:cNvSpPr>
          <p:nvPr/>
        </p:nvSpPr>
        <p:spPr bwMode="gray">
          <a:xfrm>
            <a:off x="538989" y="1595249"/>
            <a:ext cx="542141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Aft>
                <a:spcPts val="600"/>
              </a:spcAft>
              <a:defRPr/>
            </a:pPr>
            <a:r>
              <a:rPr lang="en-US" sz="1400" i="1" noProof="0" dirty="0">
                <a:solidFill>
                  <a:schemeClr val="accent1"/>
                </a:solidFill>
              </a:rPr>
              <a:t>Continued Test. Monitor. Adapt. approach. </a:t>
            </a:r>
            <a:br>
              <a:rPr lang="en-US" sz="1400" i="1" noProof="0" dirty="0">
                <a:solidFill>
                  <a:schemeClr val="accent1"/>
                </a:solidFill>
              </a:rPr>
            </a:br>
            <a:r>
              <a:rPr lang="en-US" sz="1400" i="1" noProof="0" dirty="0">
                <a:solidFill>
                  <a:schemeClr val="accent1"/>
                </a:solidFill>
              </a:rPr>
              <a:t>Optimizing budget with ad format mix. </a:t>
            </a:r>
            <a:endParaRPr lang="en-US" sz="1400" b="1" noProof="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LinkedIn Advertising is costing more overall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Steady drumbeat of document ads.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Cautious approach with Image 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Image Ads </a:t>
            </a:r>
            <a:r>
              <a:rPr lang="en-US" sz="1400" noProof="0" dirty="0"/>
              <a:t>provide awareness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Slow lead performance and higher cost per lead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More competition </a:t>
            </a:r>
            <a:r>
              <a:rPr lang="en-US" sz="1400" noProof="0" dirty="0"/>
              <a:t>across LinkedIn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LinkedIn </a:t>
            </a:r>
            <a:r>
              <a:rPr lang="en-US" sz="1400" b="1" noProof="0" dirty="0"/>
              <a:t>changing algorithms </a:t>
            </a:r>
            <a:r>
              <a:rPr lang="en-US" sz="1400" noProof="0" dirty="0"/>
              <a:t>on how ads are shown and do not share details on how campaigns are run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Audience </a:t>
            </a:r>
            <a:r>
              <a:rPr lang="en-US" sz="1400" b="1" noProof="0" dirty="0"/>
              <a:t>Ad fatigue</a:t>
            </a:r>
            <a:br>
              <a:rPr lang="en-US" sz="1400" noProof="0" dirty="0"/>
            </a:br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Document ads </a:t>
            </a:r>
            <a:r>
              <a:rPr lang="en-US" sz="1400" noProof="0" dirty="0"/>
              <a:t>work well, most efficient ad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Contributed to 95% of MQLs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Also showing higher cost per lead, although still efficient </a:t>
            </a:r>
            <a:r>
              <a:rPr lang="en-US" sz="1400" b="1" noProof="0" dirty="0"/>
              <a:t>-20% on 2024 average CPL across RWS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Audience engaging - looking for information /Insights (downloads)</a:t>
            </a: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00D1C358-BC14-90F7-B530-2F6B8DF00D78}"/>
              </a:ext>
            </a:extLst>
          </p:cNvPr>
          <p:cNvSpPr txBox="1">
            <a:spLocks/>
          </p:cNvSpPr>
          <p:nvPr/>
        </p:nvSpPr>
        <p:spPr bwMode="gray">
          <a:xfrm>
            <a:off x="6206128" y="1570733"/>
            <a:ext cx="574499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sz="1400" b="1" noProof="0" dirty="0">
                <a:solidFill>
                  <a:schemeClr val="accent1"/>
                </a:solidFill>
              </a:rPr>
              <a:t>Q4 2025 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noProof="0" dirty="0"/>
              <a:t>Image Ads </a:t>
            </a:r>
            <a:r>
              <a:rPr lang="en-US" sz="1400" b="1" noProof="0" dirty="0">
                <a:solidFill>
                  <a:schemeClr val="accent1"/>
                </a:solidFill>
              </a:rPr>
              <a:t>– Test. Monitor. Adapt.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/>
              <a:t>Keep IQVIA RWS top-of-mind for Core Solutions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 b="1" noProof="0" dirty="0">
                <a:solidFill>
                  <a:schemeClr val="accent2"/>
                </a:solidFill>
              </a:rPr>
              <a:t>Test Awareness ads </a:t>
            </a:r>
            <a:r>
              <a:rPr lang="en-US" sz="1300" noProof="0" dirty="0"/>
              <a:t>in Q4 2025 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/>
              <a:t>Wave 2 Image Ads – Awareness / Lead</a:t>
            </a:r>
          </a:p>
          <a:p>
            <a:pPr marL="1257300" lvl="2" indent="-34290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noProof="0" dirty="0"/>
              <a:t>Introduce new messaging – AI Assisted SLR Medical Affairs (breadth of solns, Med comms, EE,…) </a:t>
            </a:r>
            <a:br>
              <a:rPr lang="en-US" sz="1300" noProof="0" dirty="0"/>
            </a:br>
            <a:r>
              <a:rPr lang="en-US" sz="1300" noProof="0" dirty="0"/>
              <a:t>to counteract ad fatigue (Nov/Dec 2025 Launch)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noProof="0" dirty="0"/>
              <a:t>Document ads </a:t>
            </a:r>
            <a:r>
              <a:rPr lang="en-US" sz="1400" noProof="0" dirty="0"/>
              <a:t>– new ads early Nov</a:t>
            </a:r>
            <a:br>
              <a:rPr lang="en-US" sz="1400" noProof="0" dirty="0"/>
            </a:br>
            <a:endParaRPr lang="en-US" sz="1400" noProof="0" dirty="0"/>
          </a:p>
          <a:p>
            <a:pPr fontAlgn="base">
              <a:spcAft>
                <a:spcPts val="600"/>
              </a:spcAft>
              <a:defRPr/>
            </a:pPr>
            <a:r>
              <a:rPr lang="en-US" sz="1400" b="1" noProof="0" dirty="0">
                <a:solidFill>
                  <a:schemeClr val="accent1"/>
                </a:solidFill>
              </a:rPr>
              <a:t>2026 </a:t>
            </a:r>
            <a:r>
              <a:rPr lang="en-US" sz="1300" noProof="0" dirty="0"/>
              <a:t>Define objectives, optimize campaign planning, ad format mix and  budget early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/>
              <a:t>Re-tweak LinkedIn Ad </a:t>
            </a:r>
            <a:r>
              <a:rPr lang="en-US" sz="1300" b="1" noProof="0" dirty="0"/>
              <a:t>audience </a:t>
            </a:r>
            <a:r>
              <a:rPr lang="en-US" sz="1300" noProof="0" dirty="0"/>
              <a:t>+ investigate CPL </a:t>
            </a:r>
            <a:br>
              <a:rPr lang="en-US" sz="1300" noProof="0" dirty="0"/>
            </a:br>
            <a:r>
              <a:rPr lang="en-US" sz="1300" noProof="0" dirty="0"/>
              <a:t>by persona group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>
                <a:cs typeface="Arial" panose="020B0604020202020204" pitchFamily="34" charset="0"/>
              </a:rPr>
              <a:t>Investigate further the </a:t>
            </a:r>
            <a:r>
              <a:rPr lang="en-US" sz="1300" b="1" noProof="0" dirty="0">
                <a:cs typeface="Arial" panose="020B0604020202020204" pitchFamily="34" charset="0"/>
              </a:rPr>
              <a:t>quality of Advertising Net New Contacts </a:t>
            </a:r>
            <a:r>
              <a:rPr lang="en-US" sz="1300" noProof="0" dirty="0">
                <a:cs typeface="Arial" panose="020B0604020202020204" pitchFamily="34" charset="0"/>
              </a:rPr>
              <a:t>(NNCs) and </a:t>
            </a:r>
            <a:r>
              <a:rPr lang="en-US" sz="1300" b="1" noProof="0" dirty="0">
                <a:cs typeface="Arial" panose="020B0604020202020204" pitchFamily="34" charset="0"/>
              </a:rPr>
              <a:t>MQL and SQL follow-up.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/>
              <a:t>Continue Document ads. Keep IQVIA RWS/Med Affairs top of mind with </a:t>
            </a:r>
            <a:r>
              <a:rPr lang="en-US" sz="1300" b="1" noProof="0" dirty="0"/>
              <a:t>Awareness Ads. </a:t>
            </a:r>
          </a:p>
          <a:p>
            <a:pPr marL="80010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noProof="0" dirty="0"/>
              <a:t>Test </a:t>
            </a:r>
            <a:r>
              <a:rPr lang="en-US" sz="1300" b="1" noProof="0" dirty="0"/>
              <a:t>new Image ads</a:t>
            </a:r>
            <a:r>
              <a:rPr lang="en-US" sz="1300" noProof="0" dirty="0"/>
              <a:t>, and new </a:t>
            </a:r>
            <a:r>
              <a:rPr lang="en-US" sz="1300" b="1" noProof="0" dirty="0"/>
              <a:t>Ad format </a:t>
            </a:r>
            <a:r>
              <a:rPr lang="en-US" sz="1300" noProof="0" dirty="0"/>
              <a:t>for Campaigns that need more specific targeting – Conversation Ads </a:t>
            </a:r>
            <a:br>
              <a:rPr lang="en-US" sz="1300" noProof="0" dirty="0"/>
            </a:br>
            <a:r>
              <a:rPr lang="en-US" sz="1300" noProof="0" dirty="0"/>
              <a:t>(Nurture approach)</a:t>
            </a:r>
          </a:p>
        </p:txBody>
      </p: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4E77BB81-1606-DAF3-FD1A-1F2C433C18C8}"/>
              </a:ext>
            </a:extLst>
          </p:cNvPr>
          <p:cNvGrpSpPr/>
          <p:nvPr/>
        </p:nvGrpSpPr>
        <p:grpSpPr bwMode="gray">
          <a:xfrm>
            <a:off x="6327010" y="959643"/>
            <a:ext cx="3108960" cy="640080"/>
            <a:chOff x="6230249" y="2239074"/>
            <a:chExt cx="3108960" cy="64008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D3EEC7E-2186-2081-1870-72878D8CDF4D}"/>
                </a:ext>
              </a:extLst>
            </p:cNvPr>
            <p:cNvSpPr/>
            <p:nvPr/>
          </p:nvSpPr>
          <p:spPr bwMode="gray">
            <a:xfrm rot="5400000">
              <a:off x="7464689" y="1004634"/>
              <a:ext cx="640080" cy="310896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b="1" noProof="0" dirty="0"/>
            </a:p>
          </p:txBody>
        </p:sp>
        <p:sp>
          <p:nvSpPr>
            <p:cNvPr id="6147" name="TextBox 6146">
              <a:extLst>
                <a:ext uri="{FF2B5EF4-FFF2-40B4-BE49-F238E27FC236}">
                  <a16:creationId xmlns:a16="http://schemas.microsoft.com/office/drawing/2014/main" id="{4828A6F1-5D7C-CAAB-D1D8-D08B5533B609}"/>
                </a:ext>
              </a:extLst>
            </p:cNvPr>
            <p:cNvSpPr txBox="1"/>
            <p:nvPr/>
          </p:nvSpPr>
          <p:spPr bwMode="gray">
            <a:xfrm>
              <a:off x="6870062" y="2420614"/>
              <a:ext cx="206466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 noProof="0" dirty="0">
                  <a:solidFill>
                    <a:schemeClr val="bg1"/>
                  </a:solidFill>
                </a:rPr>
                <a:t>Recommendations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Arial"/>
              </a:rPr>
              <a:t>Sathya 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Update on Smartsheet form replacing VIA for asset publishing requests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FA3F35-2A98-A6F5-EC87-BFD79E96D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Marketing Operations Open Office Hours November 5, 2025</a:t>
            </a:r>
          </a:p>
        </p:txBody>
      </p:sp>
    </p:spTree>
    <p:extLst>
      <p:ext uri="{BB962C8B-B14F-4D97-AF65-F5344CB8AC3E}">
        <p14:creationId xmlns:p14="http://schemas.microsoft.com/office/powerpoint/2010/main" val="3907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1" ma:contentTypeDescription="Create a new document." ma:contentTypeScope="" ma:versionID="c6e2422847cf56db6536f06106ea62c3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0816ad1e87b92735e60d8d4b372463ee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E0108802-FEB5-4781-8701-4E30B969D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99252-4236-4875-9705-b79300e2d557"/>
    <ds:schemaRef ds:uri="1c9b69b2-596d-4757-b9cd-cd8972304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3C0CA-5009-47CB-A797-72E4DEC02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204CA-FCBB-484A-9BB6-0F3E53A854A7}">
  <ds:schemaRefs>
    <ds:schemaRef ds:uri="a3d99252-4236-4875-9705-b79300e2d55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c9b69b2-596d-4757-b9cd-cd8972304baa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905</Words>
  <Application>Microsoft Office PowerPoint</Application>
  <PresentationFormat>Widescreen</PresentationFormat>
  <Paragraphs>133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Georgia</vt:lpstr>
      <vt:lpstr>System Font Regular</vt:lpstr>
      <vt:lpstr>Wingdings</vt:lpstr>
      <vt:lpstr>IQVIA_V3.0.0</vt:lpstr>
      <vt:lpstr>think-cell Slide</vt:lpstr>
      <vt:lpstr>Welcome to Marketing Operations Open Office Hours – November Session</vt:lpstr>
      <vt:lpstr>Agenda</vt:lpstr>
      <vt:lpstr>Lesson learned from LinkedIn Advertising campaigns for RWS in 2025</vt:lpstr>
      <vt:lpstr>On the call today </vt:lpstr>
      <vt:lpstr>2025 Advertising Lessons learned – Data as of end September</vt:lpstr>
      <vt:lpstr>Continued to optimize mix and budget across Document and Image ads</vt:lpstr>
      <vt:lpstr>Lessons Learned – Observations</vt:lpstr>
      <vt:lpstr>Lessons Learned – Observations and Recommendations for Q4 2025 &amp; 2026</vt:lpstr>
      <vt:lpstr>Update on Smartsheet form replacing VIA for asset publishing requests</vt:lpstr>
      <vt:lpstr>From VIA to Smartsheet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LinkedIn message ads and click-to-message ads</dc:title>
  <dc:creator>Kamboj, Sandeep</dc:creator>
  <cp:lastModifiedBy>Cuff, Phil</cp:lastModifiedBy>
  <cp:revision>9</cp:revision>
  <cp:lastPrinted>2019-08-20T20:33:24Z</cp:lastPrinted>
  <dcterms:created xsi:type="dcterms:W3CDTF">2025-04-01T04:30:23Z</dcterms:created>
  <dcterms:modified xsi:type="dcterms:W3CDTF">2025-11-11T09:32:03Z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